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325" r:id="rId2"/>
    <p:sldId id="454" r:id="rId3"/>
    <p:sldId id="466" r:id="rId4"/>
    <p:sldId id="467" r:id="rId5"/>
    <p:sldId id="457" r:id="rId6"/>
    <p:sldId id="458" r:id="rId7"/>
    <p:sldId id="459" r:id="rId8"/>
    <p:sldId id="460" r:id="rId9"/>
    <p:sldId id="461" r:id="rId10"/>
    <p:sldId id="468" r:id="rId11"/>
    <p:sldId id="475" r:id="rId12"/>
    <p:sldId id="476" r:id="rId13"/>
    <p:sldId id="477" r:id="rId14"/>
    <p:sldId id="478" r:id="rId15"/>
    <p:sldId id="471" r:id="rId16"/>
    <p:sldId id="472" r:id="rId17"/>
    <p:sldId id="473" r:id="rId18"/>
    <p:sldId id="469" r:id="rId19"/>
    <p:sldId id="470" r:id="rId20"/>
    <p:sldId id="332" r:id="rId21"/>
  </p:sldIdLst>
  <p:sldSz cx="9147175" cy="5145088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8" userDrawn="1">
          <p15:clr>
            <a:srgbClr val="A4A3A4"/>
          </p15:clr>
        </p15:guide>
        <p15:guide id="2" pos="2881" userDrawn="1">
          <p15:clr>
            <a:srgbClr val="A4A3A4"/>
          </p15:clr>
        </p15:guide>
        <p15:guide id="5" pos="3153" userDrawn="1">
          <p15:clr>
            <a:srgbClr val="A4A3A4"/>
          </p15:clr>
        </p15:guide>
        <p15:guide id="6" pos="5580" userDrawn="1">
          <p15:clr>
            <a:srgbClr val="A4A3A4"/>
          </p15:clr>
        </p15:guide>
        <p15:guide id="7" orient="horz" pos="963" userDrawn="1">
          <p15:clr>
            <a:srgbClr val="A4A3A4"/>
          </p15:clr>
        </p15:guide>
        <p15:guide id="8" orient="horz" pos="2936" userDrawn="1">
          <p15:clr>
            <a:srgbClr val="A4A3A4"/>
          </p15:clr>
        </p15:guide>
        <p15:guide id="9" pos="250" userDrawn="1">
          <p15:clr>
            <a:srgbClr val="A4A3A4"/>
          </p15:clr>
        </p15:guide>
        <p15:guide id="10" orient="horz" pos="2165" userDrawn="1">
          <p15:clr>
            <a:srgbClr val="A4A3A4"/>
          </p15:clr>
        </p15:guide>
        <p15:guide id="11" orient="horz" pos="1983" userDrawn="1">
          <p15:clr>
            <a:srgbClr val="A4A3A4"/>
          </p15:clr>
        </p15:guide>
        <p15:guide id="12" orient="horz" pos="1031" userDrawn="1">
          <p15:clr>
            <a:srgbClr val="A4A3A4"/>
          </p15:clr>
        </p15:guide>
        <p15:guide id="13" orient="horz" pos="1552" userDrawn="1">
          <p15:clr>
            <a:srgbClr val="A4A3A4"/>
          </p15:clr>
        </p15:guide>
        <p15:guide id="14" orient="horz" pos="6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sornai-Kovács Diána" initials="CD" lastIdx="4" clrIdx="0">
    <p:extLst>
      <p:ext uri="{19B8F6BF-5375-455C-9EA6-DF929625EA0E}">
        <p15:presenceInfo xmlns:p15="http://schemas.microsoft.com/office/powerpoint/2012/main" userId="S-1-5-21-3184584209-250958873-3978572053-12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5AAB"/>
    <a:srgbClr val="F25866"/>
    <a:srgbClr val="75C043"/>
    <a:srgbClr val="1C346A"/>
    <a:srgbClr val="75BF43"/>
    <a:srgbClr val="DDDAD9"/>
    <a:srgbClr val="029DB2"/>
    <a:srgbClr val="40A648"/>
    <a:srgbClr val="393D42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46" autoAdjust="0"/>
    <p:restoredTop sz="94673"/>
  </p:normalViewPr>
  <p:slideViewPr>
    <p:cSldViewPr snapToGrid="0" snapToObjects="1">
      <p:cViewPr varScale="1">
        <p:scale>
          <a:sx n="146" d="100"/>
          <a:sy n="146" d="100"/>
        </p:scale>
        <p:origin x="696" y="108"/>
      </p:cViewPr>
      <p:guideLst>
        <p:guide orient="horz" pos="1598"/>
        <p:guide pos="2881"/>
        <p:guide pos="3153"/>
        <p:guide pos="5580"/>
        <p:guide orient="horz" pos="963"/>
        <p:guide orient="horz" pos="2936"/>
        <p:guide pos="250"/>
        <p:guide orient="horz" pos="2165"/>
        <p:guide orient="horz" pos="1983"/>
        <p:guide orient="horz" pos="1031"/>
        <p:guide orient="horz" pos="1552"/>
        <p:guide orient="horz" pos="66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79" d="100"/>
          <a:sy n="79" d="100"/>
        </p:scale>
        <p:origin x="399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54221-8D73-4B50-AA91-B3E57849A1CE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44345-6DFC-4C19-8772-85C6EE12F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53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8" y="0"/>
            <a:ext cx="2889938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200"/>
            </a:lvl1pPr>
          </a:lstStyle>
          <a:p>
            <a:fld id="{08681565-DB31-5F44-8D37-CA4E40591D8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5600" y="1239838"/>
            <a:ext cx="5957888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6"/>
            <a:ext cx="5335270" cy="3908614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889938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8" y="9428585"/>
            <a:ext cx="2889938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200"/>
            </a:lvl1pPr>
          </a:lstStyle>
          <a:p>
            <a:fld id="{CFEF6ED4-6D00-C448-8E8B-BE99F70AD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7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6687-3975-3A43-9A0E-E0351F160C58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70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6687-3975-3A43-9A0E-E0351F160C58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21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6687-3975-3A43-9A0E-E0351F160C58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07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6687-3975-3A43-9A0E-E0351F160C58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09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6687-3975-3A43-9A0E-E0351F160C58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7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6687-3975-3A43-9A0E-E0351F160C58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38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6687-3975-3A43-9A0E-E0351F160C58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67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6687-3975-3A43-9A0E-E0351F160C58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96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6687-3975-3A43-9A0E-E0351F160C58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05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6687-3975-3A43-9A0E-E0351F160C58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06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6687-3975-3A43-9A0E-E0351F160C58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41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76687-3975-3A43-9A0E-E0351F160C58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zövegdoboz 6"/>
          <p:cNvSpPr txBox="1"/>
          <p:nvPr userDrawn="1"/>
        </p:nvSpPr>
        <p:spPr>
          <a:xfrm>
            <a:off x="8813862" y="4873346"/>
            <a:ext cx="356298" cy="261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F1608325-1A76-4683-A6FA-F31CA6AAE38A}" type="slidenum">
              <a:rPr lang="hu-HU" sz="1100">
                <a:solidFill>
                  <a:srgbClr val="26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hu-HU" sz="1100" dirty="0">
              <a:solidFill>
                <a:srgbClr val="263D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60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hyperlink" Target="mailto:vmarketing.sales@videoton.hu" TargetMode="External"/><Relationship Id="rId4" Type="http://schemas.openxmlformats.org/officeDocument/2006/relationships/hyperlink" Target="mailto:pacsko.gabor@vtep.videoton.h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emf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28" y="1809361"/>
            <a:ext cx="4752528" cy="894170"/>
          </a:xfrm>
          <a:prstGeom prst="rect">
            <a:avLst/>
          </a:prstGeom>
        </p:spPr>
      </p:pic>
      <p:sp>
        <p:nvSpPr>
          <p:cNvPr id="6" name="Cím 1"/>
          <p:cNvSpPr>
            <a:spLocks noGrp="1"/>
          </p:cNvSpPr>
          <p:nvPr>
            <p:ph type="ctrTitle"/>
          </p:nvPr>
        </p:nvSpPr>
        <p:spPr>
          <a:xfrm>
            <a:off x="715935" y="1857373"/>
            <a:ext cx="7772400" cy="616741"/>
          </a:xfrm>
        </p:spPr>
        <p:txBody>
          <a:bodyPr>
            <a:normAutofit/>
          </a:bodyPr>
          <a:lstStyle/>
          <a:p>
            <a:pPr algn="l"/>
            <a:r>
              <a:rPr lang="hu-HU" sz="3000" b="1" dirty="0" smtClean="0">
                <a:solidFill>
                  <a:srgbClr val="253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VT </a:t>
            </a:r>
            <a:r>
              <a:rPr lang="hu-HU" sz="3000" b="1" dirty="0" err="1" smtClean="0">
                <a:solidFill>
                  <a:srgbClr val="253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ElektroPlast</a:t>
            </a:r>
            <a:endParaRPr lang="hu-HU" sz="3000" b="1" dirty="0">
              <a:solidFill>
                <a:srgbClr val="253B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715935" y="2500312"/>
            <a:ext cx="6400800" cy="428628"/>
          </a:xfrm>
        </p:spPr>
        <p:txBody>
          <a:bodyPr>
            <a:normAutofit/>
          </a:bodyPr>
          <a:lstStyle/>
          <a:p>
            <a:pPr algn="l"/>
            <a:r>
              <a:rPr lang="hu-HU" sz="1400" b="1" dirty="0" smtClean="0">
                <a:solidFill>
                  <a:srgbClr val="0FBCEE"/>
                </a:solidFill>
                <a:latin typeface="Arial" pitchFamily="34" charset="0"/>
                <a:cs typeface="Arial" pitchFamily="34" charset="0"/>
              </a:rPr>
              <a:t>EGY VÁLLALAT – VÉGTELEN LEHETŐSÉGEK</a:t>
            </a:r>
            <a:endParaRPr lang="hu-HU" sz="1400" b="1" dirty="0">
              <a:solidFill>
                <a:srgbClr val="0FBCE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2371336" y="4500567"/>
            <a:ext cx="1214414" cy="428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ct val="20000"/>
              </a:spcBef>
              <a:defRPr/>
            </a:pPr>
            <a:endParaRPr lang="hu-HU" sz="12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lcím 2"/>
          <p:cNvSpPr txBox="1">
            <a:spLocks/>
          </p:cNvSpPr>
          <p:nvPr/>
        </p:nvSpPr>
        <p:spPr>
          <a:xfrm>
            <a:off x="715935" y="3857634"/>
            <a:ext cx="6400800" cy="1285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hu-HU" sz="1500" dirty="0">
                <a:solidFill>
                  <a:srgbClr val="76B729"/>
                </a:solidFill>
                <a:latin typeface="Arial" pitchFamily="34" charset="0"/>
                <a:cs typeface="Arial" pitchFamily="34" charset="0"/>
              </a:rPr>
              <a:t>—</a:t>
            </a:r>
          </a:p>
          <a:p>
            <a:pPr defTabSz="914400">
              <a:spcBef>
                <a:spcPct val="20000"/>
              </a:spcBef>
              <a:defRPr/>
            </a:pPr>
            <a:endParaRPr lang="hu-HU" sz="15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715935" y="4174521"/>
            <a:ext cx="213552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983">
              <a:lnSpc>
                <a:spcPct val="90000"/>
              </a:lnSpc>
              <a:spcBef>
                <a:spcPct val="0"/>
              </a:spcBef>
            </a:pPr>
            <a:r>
              <a:rPr lang="hu-HU" sz="1600" dirty="0" smtClean="0">
                <a:solidFill>
                  <a:srgbClr val="253B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Műanyag fröccsöntés</a:t>
            </a:r>
            <a:endParaRPr lang="hu-HU" sz="1600" dirty="0">
              <a:solidFill>
                <a:srgbClr val="253B7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843338" y="4560983"/>
            <a:ext cx="20152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www.vtep.videoton.hu</a:t>
            </a:r>
            <a:endParaRPr lang="hu-HU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Egyenes összekötő 12"/>
          <p:cNvCxnSpPr/>
          <p:nvPr/>
        </p:nvCxnSpPr>
        <p:spPr>
          <a:xfrm>
            <a:off x="6712485" y="4714871"/>
            <a:ext cx="149213" cy="0"/>
          </a:xfrm>
          <a:prstGeom prst="line">
            <a:avLst/>
          </a:prstGeom>
          <a:ln w="19050">
            <a:solidFill>
              <a:srgbClr val="78C1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47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20"/>
          <p:cNvSpPr/>
          <p:nvPr/>
        </p:nvSpPr>
        <p:spPr>
          <a:xfrm>
            <a:off x="5466806" y="668340"/>
            <a:ext cx="3680369" cy="4119846"/>
          </a:xfrm>
          <a:prstGeom prst="parallelogram">
            <a:avLst>
              <a:gd name="adj" fmla="val 73298"/>
            </a:avLst>
          </a:prstGeom>
          <a:solidFill>
            <a:srgbClr val="325A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églalap 2"/>
          <p:cNvSpPr/>
          <p:nvPr/>
        </p:nvSpPr>
        <p:spPr>
          <a:xfrm>
            <a:off x="407767" y="1066844"/>
            <a:ext cx="4572000" cy="158742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762229" eaLnBrk="0" hangingPunct="0">
              <a:lnSpc>
                <a:spcPct val="150000"/>
              </a:lnSpc>
              <a:buClr>
                <a:prstClr val="white">
                  <a:lumMod val="75000"/>
                </a:prstClr>
              </a:buClr>
              <a:buSzPct val="80000"/>
            </a:pPr>
            <a:r>
              <a:rPr lang="hu-HU" sz="1400" dirty="0" err="1">
                <a:solidFill>
                  <a:srgbClr val="325AAB"/>
                </a:solidFill>
                <a:latin typeface="Arial Black" panose="020B0A04020102020204" pitchFamily="34" charset="0"/>
              </a:rPr>
              <a:t>Melegbélyegzés</a:t>
            </a:r>
            <a:r>
              <a:rPr lang="hu-HU" sz="1400" dirty="0">
                <a:solidFill>
                  <a:srgbClr val="325AAB"/>
                </a:solidFill>
                <a:latin typeface="Arial Black" panose="020B0A04020102020204" pitchFamily="34" charset="0"/>
              </a:rPr>
              <a:t> (</a:t>
            </a:r>
            <a:r>
              <a:rPr lang="hu-HU" sz="1400" dirty="0" err="1">
                <a:solidFill>
                  <a:srgbClr val="325AAB"/>
                </a:solidFill>
                <a:latin typeface="Arial Black" panose="020B0A04020102020204" pitchFamily="34" charset="0"/>
              </a:rPr>
              <a:t>Prégelés</a:t>
            </a:r>
            <a:r>
              <a:rPr lang="hu-HU" sz="1400" dirty="0">
                <a:solidFill>
                  <a:srgbClr val="325AAB"/>
                </a:solidFill>
                <a:latin typeface="Arial Black" panose="020B0A04020102020204" pitchFamily="34" charset="0"/>
              </a:rPr>
              <a:t>)</a:t>
            </a:r>
          </a:p>
          <a:p>
            <a:pPr marL="285836" indent="-285836" defTabSz="762229" eaLnBrk="0" hangingPunct="0">
              <a:lnSpc>
                <a:spcPct val="14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fémklisé gyártatás</a:t>
            </a:r>
          </a:p>
          <a:p>
            <a:pPr marL="285836" indent="-285836" defTabSz="762229" eaLnBrk="0" hangingPunct="0">
              <a:lnSpc>
                <a:spcPct val="14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hőre és nyomásra leváló színes fóliával</a:t>
            </a:r>
          </a:p>
          <a:p>
            <a:pPr marL="285836" indent="-285836" defTabSz="762229" eaLnBrk="0" hangingPunct="0">
              <a:lnSpc>
                <a:spcPct val="14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különböző színek és fémhatású felületek</a:t>
            </a:r>
          </a:p>
          <a:p>
            <a:pPr marL="285836" indent="-285836" defTabSz="762229" eaLnBrk="0" hangingPunct="0">
              <a:lnSpc>
                <a:spcPct val="14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logók, szimbólumok, feliratok, grafikák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5388" y="1528763"/>
            <a:ext cx="3785489" cy="2520000"/>
          </a:xfrm>
          <a:prstGeom prst="rect">
            <a:avLst/>
          </a:prstGeom>
          <a:ln w="127000">
            <a:solidFill>
              <a:schemeClr val="bg1"/>
            </a:solidFill>
          </a:ln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67390" y="272325"/>
            <a:ext cx="5351648" cy="520920"/>
          </a:xfrm>
          <a:prstGeom prst="rect">
            <a:avLst/>
          </a:prstGeom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215869" y="286917"/>
            <a:ext cx="3732877" cy="491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TECHNOLÓGIÁK</a:t>
            </a:r>
            <a:endParaRPr lang="hu-H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73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20"/>
          <p:cNvSpPr/>
          <p:nvPr/>
        </p:nvSpPr>
        <p:spPr>
          <a:xfrm>
            <a:off x="5466806" y="668340"/>
            <a:ext cx="3680369" cy="4119846"/>
          </a:xfrm>
          <a:prstGeom prst="parallelogram">
            <a:avLst>
              <a:gd name="adj" fmla="val 73298"/>
            </a:avLst>
          </a:prstGeom>
          <a:solidFill>
            <a:srgbClr val="75C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1664" y="270484"/>
            <a:ext cx="5351648" cy="520920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60" y="272325"/>
            <a:ext cx="5351648" cy="520920"/>
          </a:xfrm>
          <a:prstGeom prst="rect">
            <a:avLst/>
          </a:prstGeom>
        </p:spPr>
      </p:pic>
      <p:sp>
        <p:nvSpPr>
          <p:cNvPr id="15" name="Cím 1"/>
          <p:cNvSpPr txBox="1">
            <a:spLocks/>
          </p:cNvSpPr>
          <p:nvPr/>
        </p:nvSpPr>
        <p:spPr>
          <a:xfrm>
            <a:off x="215868" y="286917"/>
            <a:ext cx="6048573" cy="491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IPAR 4.0 – SAJÁT FEJLESZTÉSEK </a:t>
            </a:r>
            <a:endParaRPr lang="hu-H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5388" y="1531614"/>
            <a:ext cx="3780000" cy="2520000"/>
          </a:xfrm>
          <a:prstGeom prst="rect">
            <a:avLst/>
          </a:prstGeom>
          <a:ln w="127000">
            <a:solidFill>
              <a:schemeClr val="bg1"/>
            </a:solidFill>
          </a:ln>
        </p:spPr>
      </p:pic>
      <p:sp>
        <p:nvSpPr>
          <p:cNvPr id="3" name="Téglalap 2"/>
          <p:cNvSpPr/>
          <p:nvPr/>
        </p:nvSpPr>
        <p:spPr>
          <a:xfrm>
            <a:off x="401236" y="1066844"/>
            <a:ext cx="4796406" cy="158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2229" eaLnBrk="0" hangingPunct="0">
              <a:lnSpc>
                <a:spcPct val="150000"/>
              </a:lnSpc>
              <a:buClr>
                <a:prstClr val="white">
                  <a:lumMod val="75000"/>
                </a:prstClr>
              </a:buClr>
              <a:buSzPct val="80000"/>
            </a:pPr>
            <a:r>
              <a:rPr lang="hu-HU" sz="1400" dirty="0">
                <a:solidFill>
                  <a:srgbClr val="75C043"/>
                </a:solidFill>
                <a:latin typeface="Arial Black" panose="020B0A04020102020204" pitchFamily="34" charset="0"/>
              </a:rPr>
              <a:t>On-line terminálok használata</a:t>
            </a:r>
          </a:p>
          <a:p>
            <a:pPr marL="285836" indent="-285836" defTabSz="762229" eaLnBrk="0" hangingPunct="0">
              <a:lnSpc>
                <a:spcPct val="14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hu-HU" sz="14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ényképes munkautasítás </a:t>
            </a:r>
            <a:r>
              <a:rPr lang="hu-HU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o</a:t>
            </a:r>
            <a:r>
              <a:rPr lang="hu-HU" sz="14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ktatási </a:t>
            </a:r>
            <a:r>
              <a:rPr lang="hu-HU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anyagok </a:t>
            </a:r>
          </a:p>
          <a:p>
            <a:pPr marL="285836" indent="-285836" defTabSz="762229" eaLnBrk="0" hangingPunct="0">
              <a:lnSpc>
                <a:spcPct val="14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technológiák </a:t>
            </a:r>
            <a:endParaRPr lang="hu-HU" sz="1400" dirty="0">
              <a:solidFill>
                <a:srgbClr val="325A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836" indent="-285836" defTabSz="762229" eaLnBrk="0" hangingPunct="0">
              <a:lnSpc>
                <a:spcPct val="14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u-HU" sz="14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észre jelentések</a:t>
            </a:r>
            <a:endParaRPr lang="hu-HU" sz="1400" dirty="0">
              <a:solidFill>
                <a:srgbClr val="325A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836" indent="-285836" defTabSz="762229" eaLnBrk="0" hangingPunct="0">
              <a:lnSpc>
                <a:spcPct val="14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hu-HU" sz="14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röccsgép </a:t>
            </a:r>
            <a:r>
              <a:rPr lang="hu-HU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állapot aktualizálás</a:t>
            </a:r>
          </a:p>
        </p:txBody>
      </p:sp>
    </p:spTree>
    <p:extLst>
      <p:ext uri="{BB962C8B-B14F-4D97-AF65-F5344CB8AC3E}">
        <p14:creationId xmlns:p14="http://schemas.microsoft.com/office/powerpoint/2010/main" val="69500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20"/>
          <p:cNvSpPr/>
          <p:nvPr/>
        </p:nvSpPr>
        <p:spPr>
          <a:xfrm>
            <a:off x="5466806" y="668340"/>
            <a:ext cx="3680369" cy="4119846"/>
          </a:xfrm>
          <a:prstGeom prst="parallelogram">
            <a:avLst>
              <a:gd name="adj" fmla="val 73298"/>
            </a:avLst>
          </a:prstGeom>
          <a:solidFill>
            <a:srgbClr val="75C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1664" y="270484"/>
            <a:ext cx="5351648" cy="520920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60" y="272325"/>
            <a:ext cx="5351648" cy="520920"/>
          </a:xfrm>
          <a:prstGeom prst="rect">
            <a:avLst/>
          </a:prstGeom>
        </p:spPr>
      </p:pic>
      <p:sp>
        <p:nvSpPr>
          <p:cNvPr id="15" name="Cím 1"/>
          <p:cNvSpPr txBox="1">
            <a:spLocks/>
          </p:cNvSpPr>
          <p:nvPr/>
        </p:nvSpPr>
        <p:spPr>
          <a:xfrm>
            <a:off x="215868" y="286917"/>
            <a:ext cx="6048573" cy="491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IPAR 4.0 – SAJÁT FEJLESZTÉSEK </a:t>
            </a:r>
            <a:endParaRPr lang="hu-H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01236" y="1066844"/>
            <a:ext cx="4812448" cy="158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2229" eaLnBrk="0" hangingPunct="0">
              <a:lnSpc>
                <a:spcPct val="150000"/>
              </a:lnSpc>
              <a:buClr>
                <a:prstClr val="white">
                  <a:lumMod val="75000"/>
                </a:prstClr>
              </a:buClr>
              <a:buSzPct val="80000"/>
            </a:pPr>
            <a:r>
              <a:rPr lang="hu-HU" sz="1400" dirty="0">
                <a:solidFill>
                  <a:srgbClr val="75C043"/>
                </a:solidFill>
                <a:latin typeface="Arial Black" panose="020B0A04020102020204" pitchFamily="34" charset="0"/>
              </a:rPr>
              <a:t>Adat </a:t>
            </a:r>
            <a:r>
              <a:rPr lang="hu-HU" sz="1400" dirty="0" smtClean="0">
                <a:solidFill>
                  <a:srgbClr val="75C043"/>
                </a:solidFill>
                <a:latin typeface="Arial Black" panose="020B0A04020102020204" pitchFamily="34" charset="0"/>
              </a:rPr>
              <a:t>kiértékelő </a:t>
            </a:r>
            <a:r>
              <a:rPr lang="hu-HU" sz="1400" dirty="0">
                <a:solidFill>
                  <a:srgbClr val="75C043"/>
                </a:solidFill>
                <a:latin typeface="Arial Black" panose="020B0A04020102020204" pitchFamily="34" charset="0"/>
              </a:rPr>
              <a:t>rendszer </a:t>
            </a:r>
            <a:endParaRPr lang="hu-HU" sz="1400" dirty="0" smtClean="0">
              <a:solidFill>
                <a:srgbClr val="75C043"/>
              </a:solidFill>
              <a:latin typeface="Arial Black" panose="020B0A04020102020204" pitchFamily="34" charset="0"/>
            </a:endParaRPr>
          </a:p>
          <a:p>
            <a:pPr marL="285836" indent="-285836" defTabSz="762229" eaLnBrk="0" hangingPunct="0">
              <a:lnSpc>
                <a:spcPct val="14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komplex információk a gyártás múltbeli adatairól</a:t>
            </a:r>
          </a:p>
          <a:p>
            <a:pPr marL="285836" indent="-285836" defTabSz="762229" eaLnBrk="0" hangingPunct="0">
              <a:lnSpc>
                <a:spcPct val="14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összehasonlítások, adatelemzés</a:t>
            </a:r>
            <a:r>
              <a:rPr lang="hu-HU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hatékonyság, állásidők stb. </a:t>
            </a:r>
            <a:r>
              <a:rPr lang="hu-HU" sz="14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optimalizálása</a:t>
            </a:r>
          </a:p>
          <a:p>
            <a:pPr marL="285836" indent="-285836" defTabSz="762229" eaLnBrk="0" hangingPunct="0">
              <a:lnSpc>
                <a:spcPct val="14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gyártásra jellemző </a:t>
            </a:r>
            <a:r>
              <a:rPr lang="hu-HU" sz="1400" dirty="0" err="1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KPI-ok</a:t>
            </a:r>
            <a:r>
              <a:rPr lang="hu-HU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kinyert adatok </a:t>
            </a:r>
            <a:r>
              <a:rPr lang="hu-HU" sz="14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alapján</a:t>
            </a:r>
            <a:endParaRPr lang="hu-HU" sz="1400" dirty="0">
              <a:solidFill>
                <a:srgbClr val="325A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Képtalálat a következőre: „qlikview logo png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5678" y="3596767"/>
            <a:ext cx="2755875" cy="108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9922" y="2953861"/>
            <a:ext cx="3060000" cy="1445812"/>
          </a:xfrm>
          <a:prstGeom prst="rect">
            <a:avLst/>
          </a:prstGeom>
          <a:ln w="127000">
            <a:solidFill>
              <a:schemeClr val="bg1"/>
            </a:solidFill>
          </a:ln>
        </p:spPr>
      </p:pic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4908" y="1066844"/>
            <a:ext cx="3060000" cy="1447755"/>
          </a:xfrm>
          <a:prstGeom prst="rect">
            <a:avLst/>
          </a:prstGeom>
          <a:ln w="1270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41361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20"/>
          <p:cNvSpPr/>
          <p:nvPr/>
        </p:nvSpPr>
        <p:spPr>
          <a:xfrm>
            <a:off x="5466806" y="668340"/>
            <a:ext cx="3680369" cy="4119846"/>
          </a:xfrm>
          <a:prstGeom prst="parallelogram">
            <a:avLst>
              <a:gd name="adj" fmla="val 73298"/>
            </a:avLst>
          </a:prstGeom>
          <a:solidFill>
            <a:srgbClr val="75C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1664" y="270484"/>
            <a:ext cx="5351648" cy="520920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60" y="272325"/>
            <a:ext cx="5351648" cy="520920"/>
          </a:xfrm>
          <a:prstGeom prst="rect">
            <a:avLst/>
          </a:prstGeom>
        </p:spPr>
      </p:pic>
      <p:sp>
        <p:nvSpPr>
          <p:cNvPr id="15" name="Cím 1"/>
          <p:cNvSpPr txBox="1">
            <a:spLocks/>
          </p:cNvSpPr>
          <p:nvPr/>
        </p:nvSpPr>
        <p:spPr>
          <a:xfrm>
            <a:off x="215868" y="286917"/>
            <a:ext cx="6048573" cy="491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IPAR 4.0 – SAJÁT FEJLESZTÉSEK </a:t>
            </a:r>
            <a:endParaRPr lang="hu-H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01235" y="1066844"/>
            <a:ext cx="5502259" cy="2828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2229" eaLnBrk="0" hangingPunct="0">
              <a:lnSpc>
                <a:spcPct val="150000"/>
              </a:lnSpc>
              <a:buClr>
                <a:prstClr val="white">
                  <a:lumMod val="75000"/>
                </a:prstClr>
              </a:buClr>
              <a:buSzPct val="80000"/>
            </a:pPr>
            <a:r>
              <a:rPr lang="hu-HU" sz="1400" dirty="0" smtClean="0">
                <a:solidFill>
                  <a:srgbClr val="75C043"/>
                </a:solidFill>
                <a:latin typeface="Arial Black" panose="020B0A04020102020204" pitchFamily="34" charset="0"/>
              </a:rPr>
              <a:t>Szerszámmozgás </a:t>
            </a:r>
            <a:r>
              <a:rPr lang="hu-HU" sz="1400" dirty="0" err="1">
                <a:solidFill>
                  <a:srgbClr val="75C043"/>
                </a:solidFill>
                <a:latin typeface="Arial Black" panose="020B0A04020102020204" pitchFamily="34" charset="0"/>
              </a:rPr>
              <a:t>nyomonkövetési</a:t>
            </a:r>
            <a:r>
              <a:rPr lang="hu-HU" sz="1400" dirty="0">
                <a:solidFill>
                  <a:srgbClr val="75C043"/>
                </a:solidFill>
                <a:latin typeface="Arial Black" panose="020B0A04020102020204" pitchFamily="34" charset="0"/>
              </a:rPr>
              <a:t> rendszer</a:t>
            </a:r>
          </a:p>
          <a:p>
            <a:pPr marL="285836" indent="-285836" defTabSz="762229" eaLnBrk="0" hangingPunct="0">
              <a:lnSpc>
                <a:spcPct val="14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 err="1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mobilos</a:t>
            </a:r>
            <a:r>
              <a:rPr lang="hu-HU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applikáció</a:t>
            </a:r>
          </a:p>
          <a:p>
            <a:pPr marL="285836" indent="-285836" defTabSz="762229" eaLnBrk="0" hangingPunct="0">
              <a:lnSpc>
                <a:spcPct val="14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 </a:t>
            </a:r>
            <a:r>
              <a:rPr lang="hu-HU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pillanatban pontos információ a </a:t>
            </a:r>
            <a:r>
              <a:rPr lang="hu-HU" sz="14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szerszámok </a:t>
            </a:r>
            <a:r>
              <a:rPr lang="hu-HU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állapotáról és fizikai helyéről </a:t>
            </a:r>
          </a:p>
          <a:p>
            <a:pPr marL="285836" indent="-285836" defTabSz="762229" eaLnBrk="0" hangingPunct="0">
              <a:lnSpc>
                <a:spcPct val="14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szerszám </a:t>
            </a:r>
            <a:r>
              <a:rPr lang="hu-HU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vonalkódos </a:t>
            </a:r>
            <a:r>
              <a:rPr lang="hu-HU" sz="14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azonosítás</a:t>
            </a:r>
          </a:p>
          <a:p>
            <a:pPr marL="285836" indent="-285836" defTabSz="762229" eaLnBrk="0" hangingPunct="0">
              <a:lnSpc>
                <a:spcPct val="14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szerszám </a:t>
            </a:r>
            <a:r>
              <a:rPr lang="hu-HU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javítás/karbantartás </a:t>
            </a:r>
            <a:r>
              <a:rPr lang="hu-HU" sz="1400" dirty="0" err="1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priorizálási</a:t>
            </a:r>
            <a:r>
              <a:rPr lang="hu-HU" sz="14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lehetőség</a:t>
            </a:r>
            <a:r>
              <a:rPr lang="hu-HU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kiértékelő </a:t>
            </a:r>
            <a:r>
              <a:rPr lang="hu-HU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rendszer (hatékonyság </a:t>
            </a:r>
            <a:r>
              <a:rPr lang="hu-HU" sz="14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javítás)</a:t>
            </a:r>
          </a:p>
          <a:p>
            <a:pPr marL="285836" indent="-285836" defTabSz="762229" eaLnBrk="0" hangingPunct="0">
              <a:lnSpc>
                <a:spcPct val="14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állásidő optimalizálás</a:t>
            </a:r>
            <a:endParaRPr lang="hu-HU" sz="1400" dirty="0">
              <a:solidFill>
                <a:srgbClr val="325A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836" indent="-285836" defTabSz="762229" eaLnBrk="0" hangingPunct="0">
              <a:lnSpc>
                <a:spcPct val="14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</a:pPr>
            <a:endParaRPr lang="hu-HU" sz="1400" dirty="0">
              <a:solidFill>
                <a:srgbClr val="325A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5388" y="1535113"/>
            <a:ext cx="3764209" cy="2520000"/>
          </a:xfrm>
          <a:prstGeom prst="rect">
            <a:avLst/>
          </a:prstGeom>
          <a:ln w="1270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5886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20"/>
          <p:cNvSpPr/>
          <p:nvPr/>
        </p:nvSpPr>
        <p:spPr>
          <a:xfrm>
            <a:off x="5466806" y="668340"/>
            <a:ext cx="3680369" cy="4119846"/>
          </a:xfrm>
          <a:prstGeom prst="parallelogram">
            <a:avLst>
              <a:gd name="adj" fmla="val 73298"/>
            </a:avLst>
          </a:prstGeom>
          <a:solidFill>
            <a:srgbClr val="75C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1664" y="270484"/>
            <a:ext cx="5351648" cy="520920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60" y="272325"/>
            <a:ext cx="5351648" cy="520920"/>
          </a:xfrm>
          <a:prstGeom prst="rect">
            <a:avLst/>
          </a:prstGeom>
        </p:spPr>
      </p:pic>
      <p:sp>
        <p:nvSpPr>
          <p:cNvPr id="15" name="Cím 1"/>
          <p:cNvSpPr txBox="1">
            <a:spLocks/>
          </p:cNvSpPr>
          <p:nvPr/>
        </p:nvSpPr>
        <p:spPr>
          <a:xfrm>
            <a:off x="215868" y="286917"/>
            <a:ext cx="6048573" cy="491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IPAR 4.0 – SAJÁT FEJLESZTÉSEK </a:t>
            </a:r>
            <a:endParaRPr lang="hu-H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01235" y="1066844"/>
            <a:ext cx="4604153" cy="2793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2229" eaLnBrk="0" hangingPunct="0">
              <a:lnSpc>
                <a:spcPct val="150000"/>
              </a:lnSpc>
              <a:buClr>
                <a:prstClr val="white">
                  <a:lumMod val="75000"/>
                </a:prstClr>
              </a:buClr>
              <a:buSzPct val="80000"/>
            </a:pPr>
            <a:r>
              <a:rPr lang="hu-HU" sz="1400" dirty="0">
                <a:solidFill>
                  <a:srgbClr val="75C043"/>
                </a:solidFill>
                <a:latin typeface="Arial Black" panose="020B0A04020102020204" pitchFamily="34" charset="0"/>
              </a:rPr>
              <a:t>Valós idejű adatgyűjtés </a:t>
            </a:r>
          </a:p>
          <a:p>
            <a:pPr marL="285836" indent="-285836" defTabSz="762229" eaLnBrk="0" hangingPunct="0">
              <a:lnSpc>
                <a:spcPct val="14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hu-HU" sz="14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irekt (</a:t>
            </a:r>
            <a:r>
              <a:rPr lang="hu-HU" sz="1400" dirty="0" err="1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</a:t>
            </a:r>
            <a:r>
              <a:rPr lang="hu-HU" sz="14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hu-HU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adatok a fröccsöntő gépekről </a:t>
            </a:r>
            <a:r>
              <a:rPr lang="hu-HU" sz="14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a perifériákról</a:t>
            </a:r>
          </a:p>
          <a:p>
            <a:pPr marL="285836" indent="-285836" defTabSz="762229" eaLnBrk="0" hangingPunct="0">
              <a:lnSpc>
                <a:spcPct val="14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paraméter változások </a:t>
            </a:r>
            <a:r>
              <a:rPr lang="hu-HU" sz="1400" dirty="0" err="1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nyomonkövetése</a:t>
            </a:r>
            <a:endParaRPr lang="hu-HU" sz="1400" dirty="0" smtClean="0">
              <a:solidFill>
                <a:srgbClr val="325A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836" indent="-285836" defTabSz="762229" eaLnBrk="0" hangingPunct="0">
              <a:lnSpc>
                <a:spcPct val="14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hu-HU" sz="14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yárt / nem gyárt állapot online követése</a:t>
            </a:r>
            <a:endParaRPr lang="hu-HU" sz="1400" dirty="0">
              <a:solidFill>
                <a:srgbClr val="325A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836" indent="-285836" defTabSz="762229" eaLnBrk="0" hangingPunct="0">
              <a:lnSpc>
                <a:spcPct val="14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gyors </a:t>
            </a:r>
            <a:r>
              <a:rPr lang="hu-HU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hatékony </a:t>
            </a:r>
            <a:r>
              <a:rPr lang="hu-HU" sz="14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jelzőrendszer</a:t>
            </a:r>
          </a:p>
          <a:p>
            <a:pPr marL="285836" indent="-285836" defTabSz="762229" eaLnBrk="0" hangingPunct="0">
              <a:lnSpc>
                <a:spcPct val="14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14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zonnali reakció</a:t>
            </a:r>
          </a:p>
          <a:p>
            <a:pPr marL="285836" indent="-285836" defTabSz="762229" eaLnBrk="0" hangingPunct="0">
              <a:lnSpc>
                <a:spcPct val="14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hu-HU" sz="14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ptimalizált anyagáramlás</a:t>
            </a:r>
          </a:p>
          <a:p>
            <a:pPr marL="285836" indent="-285836" defTabSz="762229" eaLnBrk="0" hangingPunct="0">
              <a:lnSpc>
                <a:spcPct val="14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</a:pPr>
            <a:endParaRPr lang="hu-HU" sz="1400" dirty="0">
              <a:solidFill>
                <a:srgbClr val="325A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3409" y="1538455"/>
            <a:ext cx="3780000" cy="2520000"/>
          </a:xfrm>
          <a:prstGeom prst="rect">
            <a:avLst/>
          </a:prstGeom>
          <a:ln w="1270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63286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5470" y="272325"/>
            <a:ext cx="5351648" cy="520920"/>
          </a:xfrm>
          <a:prstGeom prst="rect">
            <a:avLst/>
          </a:prstGeom>
        </p:spPr>
      </p:pic>
      <p:sp>
        <p:nvSpPr>
          <p:cNvPr id="15" name="Cím 1"/>
          <p:cNvSpPr txBox="1">
            <a:spLocks/>
          </p:cNvSpPr>
          <p:nvPr/>
        </p:nvSpPr>
        <p:spPr>
          <a:xfrm>
            <a:off x="215869" y="286917"/>
            <a:ext cx="3732877" cy="491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AUTOMATIZÁLÁS</a:t>
            </a:r>
            <a:endParaRPr lang="hu-H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arallelogram 20"/>
          <p:cNvSpPr/>
          <p:nvPr/>
        </p:nvSpPr>
        <p:spPr>
          <a:xfrm>
            <a:off x="5466806" y="668340"/>
            <a:ext cx="3680369" cy="4119846"/>
          </a:xfrm>
          <a:prstGeom prst="parallelogram">
            <a:avLst>
              <a:gd name="adj" fmla="val 73298"/>
            </a:avLst>
          </a:prstGeom>
          <a:solidFill>
            <a:srgbClr val="F25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églalap 2"/>
          <p:cNvSpPr/>
          <p:nvPr/>
        </p:nvSpPr>
        <p:spPr>
          <a:xfrm>
            <a:off x="407263" y="1067688"/>
            <a:ext cx="5301665" cy="341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2229" eaLnBrk="0" hangingPunct="0">
              <a:lnSpc>
                <a:spcPct val="150000"/>
              </a:lnSpc>
              <a:buClr>
                <a:prstClr val="white">
                  <a:lumMod val="75000"/>
                </a:prstClr>
              </a:buClr>
              <a:buSzPct val="80000"/>
            </a:pPr>
            <a:r>
              <a:rPr lang="hu-HU" sz="1400" dirty="0" smtClean="0">
                <a:solidFill>
                  <a:srgbClr val="F25866"/>
                </a:solidFill>
                <a:latin typeface="Arial Black" panose="020B0A04020102020204" pitchFamily="34" charset="0"/>
              </a:rPr>
              <a:t>Professzionális gyártócellák kialakítása </a:t>
            </a:r>
          </a:p>
          <a:p>
            <a:pPr defTabSz="762229" eaLnBrk="0" hangingPunct="0">
              <a:lnSpc>
                <a:spcPct val="150000"/>
              </a:lnSpc>
              <a:buClr>
                <a:prstClr val="white">
                  <a:lumMod val="75000"/>
                </a:prstClr>
              </a:buClr>
              <a:buSzPct val="80000"/>
            </a:pPr>
            <a:r>
              <a:rPr lang="hu-HU" sz="1400" dirty="0">
                <a:solidFill>
                  <a:srgbClr val="325AAB"/>
                </a:solidFill>
                <a:latin typeface="Arial Black" panose="020B0A04020102020204" pitchFamily="34" charset="0"/>
              </a:rPr>
              <a:t>p</a:t>
            </a:r>
            <a:r>
              <a:rPr lang="hu-HU" sz="1400" dirty="0" smtClean="0">
                <a:solidFill>
                  <a:srgbClr val="325AAB"/>
                </a:solidFill>
                <a:latin typeface="Arial Black" panose="020B0A04020102020204" pitchFamily="34" charset="0"/>
              </a:rPr>
              <a:t>élda cella 1</a:t>
            </a:r>
          </a:p>
          <a:p>
            <a:pPr marL="285836" indent="-285836" defTabSz="762229" eaLnBrk="0" hangingPunct="0">
              <a:lnSpc>
                <a:spcPct val="140000"/>
              </a:lnSpc>
              <a:buClr>
                <a:srgbClr val="F25866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hu-HU" sz="14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röccsöntés</a:t>
            </a:r>
          </a:p>
          <a:p>
            <a:pPr marL="285836" indent="-285836" defTabSz="762229" eaLnBrk="0" hangingPunct="0">
              <a:lnSpc>
                <a:spcPct val="140000"/>
              </a:lnSpc>
              <a:buClr>
                <a:srgbClr val="F25866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feliratozás</a:t>
            </a:r>
            <a:endParaRPr lang="hu-HU" sz="1400" dirty="0">
              <a:solidFill>
                <a:srgbClr val="325A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836" indent="-285836" defTabSz="762229" eaLnBrk="0" hangingPunct="0">
              <a:lnSpc>
                <a:spcPct val="140000"/>
              </a:lnSpc>
              <a:buClr>
                <a:srgbClr val="F25866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címkeragasztás</a:t>
            </a:r>
          </a:p>
          <a:p>
            <a:pPr marL="285836" indent="-285836" defTabSz="762229" eaLnBrk="0" hangingPunct="0">
              <a:lnSpc>
                <a:spcPct val="140000"/>
              </a:lnSpc>
              <a:buClr>
                <a:srgbClr val="F25866"/>
              </a:buClr>
              <a:buSzPct val="80000"/>
              <a:buFont typeface="Arial" panose="020B0604020202020204" pitchFamily="34" charset="0"/>
              <a:buChar char="•"/>
            </a:pPr>
            <a:endParaRPr lang="hu-HU" sz="1400" dirty="0">
              <a:solidFill>
                <a:srgbClr val="325A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62229" eaLnBrk="0" hangingPunct="0">
              <a:lnSpc>
                <a:spcPct val="140000"/>
              </a:lnSpc>
              <a:buClr>
                <a:srgbClr val="F25866"/>
              </a:buClr>
              <a:buSzPct val="80000"/>
            </a:pPr>
            <a:r>
              <a:rPr lang="hu-HU" sz="1400" b="1" dirty="0" smtClean="0">
                <a:solidFill>
                  <a:srgbClr val="325AA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példa </a:t>
            </a:r>
            <a:r>
              <a:rPr lang="hu-HU" sz="1400" b="1" dirty="0">
                <a:solidFill>
                  <a:srgbClr val="325AA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cella 2</a:t>
            </a:r>
          </a:p>
          <a:p>
            <a:pPr marL="285836" indent="-285836" defTabSz="762229" eaLnBrk="0" hangingPunct="0">
              <a:lnSpc>
                <a:spcPct val="140000"/>
              </a:lnSpc>
              <a:buClr>
                <a:srgbClr val="F25866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kamerás minőségellenőrzés</a:t>
            </a:r>
          </a:p>
          <a:p>
            <a:pPr marL="285836" indent="-285836" defTabSz="762229" eaLnBrk="0" hangingPunct="0">
              <a:lnSpc>
                <a:spcPct val="140000"/>
              </a:lnSpc>
              <a:buClr>
                <a:srgbClr val="F25866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automata selejtszelektálás</a:t>
            </a:r>
          </a:p>
          <a:p>
            <a:pPr marL="285836" indent="-285836" defTabSz="762229" eaLnBrk="0" hangingPunct="0">
              <a:lnSpc>
                <a:spcPct val="140000"/>
              </a:lnSpc>
              <a:buClr>
                <a:srgbClr val="F25866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félautomata csomagoló rendszer</a:t>
            </a:r>
          </a:p>
          <a:p>
            <a:pPr marL="285836" indent="-285836" defTabSz="762229" eaLnBrk="0" hangingPunct="0">
              <a:lnSpc>
                <a:spcPct val="140000"/>
              </a:lnSpc>
              <a:buClr>
                <a:srgbClr val="F25866"/>
              </a:buClr>
              <a:buSzPct val="80000"/>
              <a:buFont typeface="Arial" panose="020B0604020202020204" pitchFamily="34" charset="0"/>
              <a:buChar char="•"/>
            </a:pPr>
            <a:endParaRPr lang="hu-HU" sz="1400" dirty="0" smtClean="0">
              <a:solidFill>
                <a:srgbClr val="325A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5388" y="1535113"/>
            <a:ext cx="3780000" cy="2531427"/>
          </a:xfrm>
          <a:prstGeom prst="rect">
            <a:avLst/>
          </a:prstGeom>
          <a:ln w="1270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alra nyílbuborék 3"/>
          <p:cNvSpPr/>
          <p:nvPr/>
        </p:nvSpPr>
        <p:spPr>
          <a:xfrm>
            <a:off x="3360883" y="1665992"/>
            <a:ext cx="1575910" cy="937103"/>
          </a:xfrm>
          <a:prstGeom prst="leftArrowCallout">
            <a:avLst>
              <a:gd name="adj1" fmla="val 50000"/>
              <a:gd name="adj2" fmla="val 25000"/>
              <a:gd name="adj3" fmla="val 49395"/>
              <a:gd name="adj4" fmla="val 76921"/>
            </a:avLst>
          </a:prstGeom>
          <a:solidFill>
            <a:srgbClr val="F25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Egy cikluson belül</a:t>
            </a:r>
            <a:endParaRPr lang="en-GB" sz="14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Balra nyílbuborék 10"/>
          <p:cNvSpPr/>
          <p:nvPr/>
        </p:nvSpPr>
        <p:spPr>
          <a:xfrm>
            <a:off x="3360883" y="3292835"/>
            <a:ext cx="1575910" cy="937103"/>
          </a:xfrm>
          <a:prstGeom prst="leftArrowCallout">
            <a:avLst>
              <a:gd name="adj1" fmla="val 50000"/>
              <a:gd name="adj2" fmla="val 25000"/>
              <a:gd name="adj3" fmla="val 49395"/>
              <a:gd name="adj4" fmla="val 76921"/>
            </a:avLst>
          </a:prstGeom>
          <a:solidFill>
            <a:srgbClr val="F25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Egy cikluson belül</a:t>
            </a:r>
            <a:endParaRPr lang="en-GB" sz="14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25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20"/>
          <p:cNvSpPr/>
          <p:nvPr/>
        </p:nvSpPr>
        <p:spPr>
          <a:xfrm>
            <a:off x="5466806" y="668340"/>
            <a:ext cx="3680369" cy="4119846"/>
          </a:xfrm>
          <a:prstGeom prst="parallelogram">
            <a:avLst>
              <a:gd name="adj" fmla="val 73298"/>
            </a:avLst>
          </a:prstGeom>
          <a:solidFill>
            <a:srgbClr val="F25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églalap 2"/>
          <p:cNvSpPr/>
          <p:nvPr/>
        </p:nvSpPr>
        <p:spPr>
          <a:xfrm>
            <a:off x="406038" y="1062902"/>
            <a:ext cx="4572000" cy="219066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762229" eaLnBrk="0" hangingPunct="0">
              <a:lnSpc>
                <a:spcPct val="150000"/>
              </a:lnSpc>
              <a:buClr>
                <a:prstClr val="white">
                  <a:lumMod val="75000"/>
                </a:prstClr>
              </a:buClr>
              <a:buSzPct val="80000"/>
            </a:pPr>
            <a:r>
              <a:rPr lang="hu-HU" sz="1400" dirty="0" smtClean="0">
                <a:solidFill>
                  <a:srgbClr val="F25866"/>
                </a:solidFill>
                <a:latin typeface="Arial Black" panose="020B0A04020102020204" pitchFamily="34" charset="0"/>
              </a:rPr>
              <a:t>Robotizálás</a:t>
            </a:r>
          </a:p>
          <a:p>
            <a:pPr defTabSz="762229" eaLnBrk="0" hangingPunct="0">
              <a:lnSpc>
                <a:spcPct val="140000"/>
              </a:lnSpc>
              <a:buClr>
                <a:srgbClr val="F25866"/>
              </a:buClr>
              <a:buSzPct val="80000"/>
            </a:pPr>
            <a:r>
              <a:rPr lang="hu-HU" sz="14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tengelyes robotok alkalmazása </a:t>
            </a:r>
          </a:p>
          <a:p>
            <a:pPr marL="285836" indent="-285836" defTabSz="762229" eaLnBrk="0" hangingPunct="0">
              <a:lnSpc>
                <a:spcPct val="140000"/>
              </a:lnSpc>
              <a:buClr>
                <a:srgbClr val="F25866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feliratozás</a:t>
            </a:r>
          </a:p>
          <a:p>
            <a:pPr marL="285836" indent="-285836" defTabSz="762229" eaLnBrk="0" hangingPunct="0">
              <a:lnSpc>
                <a:spcPct val="140000"/>
              </a:lnSpc>
              <a:buClr>
                <a:srgbClr val="F25866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minőségellenőrzés (kamera szenzorokkal)</a:t>
            </a:r>
          </a:p>
          <a:p>
            <a:pPr marL="285836" indent="-285836" defTabSz="762229" eaLnBrk="0" hangingPunct="0">
              <a:lnSpc>
                <a:spcPct val="140000"/>
              </a:lnSpc>
              <a:buClr>
                <a:srgbClr val="F25866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hu-HU" sz="14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somagolás előkészítés</a:t>
            </a:r>
          </a:p>
          <a:p>
            <a:pPr marL="285836" indent="-285836" defTabSz="762229" eaLnBrk="0" hangingPunct="0">
              <a:lnSpc>
                <a:spcPct val="140000"/>
              </a:lnSpc>
              <a:buClr>
                <a:srgbClr val="F25866"/>
              </a:buClr>
              <a:buSzPct val="80000"/>
              <a:buFont typeface="Arial" panose="020B0604020202020204" pitchFamily="34" charset="0"/>
              <a:buChar char="•"/>
            </a:pPr>
            <a:endParaRPr lang="hu-HU" sz="1400" dirty="0">
              <a:solidFill>
                <a:srgbClr val="325A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836" indent="-285836" defTabSz="762229" eaLnBrk="0" hangingPunct="0">
              <a:lnSpc>
                <a:spcPct val="140000"/>
              </a:lnSpc>
              <a:buClr>
                <a:srgbClr val="F25866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félautomata csomagoló rendszerek (dobozváltó)</a:t>
            </a:r>
            <a:endParaRPr lang="hu-HU" sz="1400" dirty="0">
              <a:solidFill>
                <a:srgbClr val="325A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429" y="1537653"/>
            <a:ext cx="3780000" cy="2520000"/>
          </a:xfrm>
          <a:prstGeom prst="rect">
            <a:avLst/>
          </a:prstGeom>
          <a:ln w="127000">
            <a:solidFill>
              <a:schemeClr val="bg1"/>
            </a:solidFill>
          </a:ln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45470" y="272325"/>
            <a:ext cx="5351648" cy="520920"/>
          </a:xfrm>
          <a:prstGeom prst="rect">
            <a:avLst/>
          </a:prstGeom>
        </p:spPr>
      </p:pic>
      <p:sp>
        <p:nvSpPr>
          <p:cNvPr id="11" name="Cím 1"/>
          <p:cNvSpPr txBox="1">
            <a:spLocks/>
          </p:cNvSpPr>
          <p:nvPr/>
        </p:nvSpPr>
        <p:spPr>
          <a:xfrm>
            <a:off x="215869" y="286917"/>
            <a:ext cx="3732877" cy="491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AUTOMATIZÁLÁS</a:t>
            </a:r>
            <a:endParaRPr lang="hu-H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99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230" y="272325"/>
            <a:ext cx="5351648" cy="520920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1570" y="272325"/>
            <a:ext cx="5351648" cy="520920"/>
          </a:xfrm>
          <a:prstGeom prst="rect">
            <a:avLst/>
          </a:prstGeom>
        </p:spPr>
      </p:pic>
      <p:sp>
        <p:nvSpPr>
          <p:cNvPr id="15" name="Cím 1"/>
          <p:cNvSpPr txBox="1">
            <a:spLocks/>
          </p:cNvSpPr>
          <p:nvPr/>
        </p:nvSpPr>
        <p:spPr>
          <a:xfrm>
            <a:off x="215869" y="286917"/>
            <a:ext cx="9258331" cy="491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MINŐSÉGJAVÍTÓ ÉS ELLENŐRZŐ RENDSZEREK</a:t>
            </a:r>
            <a:endParaRPr lang="hu-H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arallelogram 20"/>
          <p:cNvSpPr/>
          <p:nvPr/>
        </p:nvSpPr>
        <p:spPr>
          <a:xfrm>
            <a:off x="5466806" y="668340"/>
            <a:ext cx="3680369" cy="4119846"/>
          </a:xfrm>
          <a:prstGeom prst="parallelogram">
            <a:avLst>
              <a:gd name="adj" fmla="val 73298"/>
            </a:avLst>
          </a:prstGeom>
          <a:solidFill>
            <a:srgbClr val="F25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églalap 6"/>
          <p:cNvSpPr/>
          <p:nvPr/>
        </p:nvSpPr>
        <p:spPr>
          <a:xfrm>
            <a:off x="403044" y="1067282"/>
            <a:ext cx="4572000" cy="18674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836" indent="-285836" defTabSz="762229" eaLnBrk="0" hangingPunct="0">
              <a:lnSpc>
                <a:spcPct val="140000"/>
              </a:lnSpc>
              <a:buClr>
                <a:srgbClr val="F25866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gyártócellánként 2 szenzor</a:t>
            </a:r>
          </a:p>
          <a:p>
            <a:pPr marL="285836" indent="-285836" defTabSz="762229" eaLnBrk="0" hangingPunct="0">
              <a:lnSpc>
                <a:spcPct val="140000"/>
              </a:lnSpc>
              <a:buClr>
                <a:srgbClr val="F25866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univerzális kameraszenzorok</a:t>
            </a:r>
          </a:p>
          <a:p>
            <a:pPr marL="285836" indent="-285836" defTabSz="762229" eaLnBrk="0" hangingPunct="0">
              <a:lnSpc>
                <a:spcPct val="140000"/>
              </a:lnSpc>
              <a:buClr>
                <a:srgbClr val="F25866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vizuális ellenőrzés helyett</a:t>
            </a:r>
          </a:p>
          <a:p>
            <a:pPr marL="285836" indent="-285836" defTabSz="762229" eaLnBrk="0" hangingPunct="0">
              <a:lnSpc>
                <a:spcPct val="140000"/>
              </a:lnSpc>
              <a:buClr>
                <a:srgbClr val="F25866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ellenőrző mérőtüskék</a:t>
            </a:r>
          </a:p>
          <a:p>
            <a:pPr marL="285836" indent="-285836" defTabSz="762229" eaLnBrk="0" hangingPunct="0">
              <a:lnSpc>
                <a:spcPct val="140000"/>
              </a:lnSpc>
              <a:buClr>
                <a:srgbClr val="F25866"/>
              </a:buClr>
              <a:buSzPct val="80000"/>
              <a:buFont typeface="Arial" panose="020B0604020202020204" pitchFamily="34" charset="0"/>
              <a:buChar char="•"/>
            </a:pPr>
            <a:endParaRPr lang="hu-HU" sz="1400" dirty="0" smtClean="0">
              <a:solidFill>
                <a:srgbClr val="325A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62229" eaLnBrk="0" hangingPunct="0">
              <a:lnSpc>
                <a:spcPct val="140000"/>
              </a:lnSpc>
              <a:buClr>
                <a:srgbClr val="F25866"/>
              </a:buClr>
              <a:buSzPct val="80000"/>
            </a:pPr>
            <a:endParaRPr lang="hu-HU" sz="1400" dirty="0">
              <a:solidFill>
                <a:srgbClr val="325A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5388" y="1532021"/>
            <a:ext cx="3780000" cy="2539708"/>
          </a:xfrm>
          <a:prstGeom prst="rect">
            <a:avLst/>
          </a:prstGeom>
          <a:ln w="1270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42402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1570" y="272325"/>
            <a:ext cx="5351648" cy="520920"/>
          </a:xfrm>
          <a:prstGeom prst="rect">
            <a:avLst/>
          </a:prstGeom>
        </p:spPr>
      </p:pic>
      <p:sp>
        <p:nvSpPr>
          <p:cNvPr id="15" name="Cím 1"/>
          <p:cNvSpPr txBox="1">
            <a:spLocks/>
          </p:cNvSpPr>
          <p:nvPr/>
        </p:nvSpPr>
        <p:spPr>
          <a:xfrm>
            <a:off x="215869" y="286917"/>
            <a:ext cx="3732877" cy="491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VIZSGÁLATOK, MÉRÉSEK</a:t>
            </a:r>
            <a:endParaRPr lang="hu-H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arallelogram 20"/>
          <p:cNvSpPr/>
          <p:nvPr/>
        </p:nvSpPr>
        <p:spPr>
          <a:xfrm>
            <a:off x="5466806" y="668340"/>
            <a:ext cx="3680369" cy="4119846"/>
          </a:xfrm>
          <a:prstGeom prst="parallelogram">
            <a:avLst>
              <a:gd name="adj" fmla="val 73298"/>
            </a:avLst>
          </a:prstGeom>
          <a:solidFill>
            <a:srgbClr val="325A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églalap 2"/>
          <p:cNvSpPr/>
          <p:nvPr/>
        </p:nvSpPr>
        <p:spPr>
          <a:xfrm>
            <a:off x="401236" y="1066844"/>
            <a:ext cx="4572000" cy="2960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836" indent="-285836" defTabSz="762229" eaLnBrk="0" hangingPunct="0">
              <a:lnSpc>
                <a:spcPct val="150000"/>
              </a:lnSpc>
              <a:buClr>
                <a:srgbClr val="325AAB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MFI </a:t>
            </a:r>
            <a:r>
              <a:rPr lang="en-US" sz="1400" dirty="0" err="1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teszt</a:t>
            </a:r>
            <a:endParaRPr lang="en-US" sz="1400" dirty="0">
              <a:solidFill>
                <a:srgbClr val="325A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836" indent="-285836" defTabSz="762229" eaLnBrk="0" hangingPunct="0">
              <a:lnSpc>
                <a:spcPct val="150000"/>
              </a:lnSpc>
              <a:buClr>
                <a:srgbClr val="325AAB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</a:t>
            </a:r>
            <a:r>
              <a:rPr lang="en-US" sz="1400" dirty="0" err="1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tapintós</a:t>
            </a:r>
            <a:r>
              <a:rPr lang="en-US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optikai</a:t>
            </a:r>
            <a:r>
              <a:rPr lang="en-US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836" indent="-285836" defTabSz="762229" eaLnBrk="0" hangingPunct="0">
              <a:lnSpc>
                <a:spcPct val="150000"/>
              </a:lnSpc>
              <a:buClr>
                <a:srgbClr val="325AAB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szín</a:t>
            </a:r>
            <a:endParaRPr lang="en-US" sz="1400" dirty="0">
              <a:solidFill>
                <a:srgbClr val="325A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836" indent="-285836" defTabSz="762229" eaLnBrk="0" hangingPunct="0">
              <a:lnSpc>
                <a:spcPct val="150000"/>
              </a:lnSpc>
              <a:buClr>
                <a:srgbClr val="325AAB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keménység</a:t>
            </a:r>
            <a:endParaRPr lang="en-US" sz="1400" dirty="0">
              <a:solidFill>
                <a:srgbClr val="325A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836" indent="-285836" defTabSz="762229" eaLnBrk="0" hangingPunct="0">
              <a:lnSpc>
                <a:spcPct val="150000"/>
              </a:lnSpc>
              <a:buClr>
                <a:srgbClr val="325AAB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érdesség</a:t>
            </a:r>
            <a:endParaRPr lang="en-US" sz="1400" dirty="0">
              <a:solidFill>
                <a:srgbClr val="325A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836" indent="-285836" defTabSz="762229" eaLnBrk="0" hangingPunct="0">
              <a:lnSpc>
                <a:spcPct val="150000"/>
              </a:lnSpc>
              <a:buClr>
                <a:srgbClr val="325AAB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forgatónyomaték</a:t>
            </a:r>
            <a:endParaRPr lang="en-US" sz="1400" dirty="0">
              <a:solidFill>
                <a:srgbClr val="325A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836" indent="-285836" defTabSz="762229" eaLnBrk="0" hangingPunct="0">
              <a:lnSpc>
                <a:spcPct val="150000"/>
              </a:lnSpc>
              <a:buClr>
                <a:srgbClr val="325AAB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méretpontosság</a:t>
            </a:r>
            <a:endParaRPr lang="en-US" sz="1400" dirty="0">
              <a:solidFill>
                <a:srgbClr val="325A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836" indent="-285836" defTabSz="762229" eaLnBrk="0" hangingPunct="0">
              <a:lnSpc>
                <a:spcPct val="150000"/>
              </a:lnSpc>
              <a:buClr>
                <a:srgbClr val="325AAB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szilárdság</a:t>
            </a:r>
            <a:r>
              <a:rPr lang="en-US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anyagvizsgálatok</a:t>
            </a:r>
            <a:endParaRPr lang="hu-HU" sz="1400" dirty="0">
              <a:solidFill>
                <a:srgbClr val="325A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836" indent="-285836" defTabSz="762229" eaLnBrk="0" hangingPunct="0">
              <a:lnSpc>
                <a:spcPct val="150000"/>
              </a:lnSpc>
              <a:buClr>
                <a:srgbClr val="325AAB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</a:t>
            </a:r>
            <a:r>
              <a:rPr lang="hu-HU" sz="1400" dirty="0" err="1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scanner</a:t>
            </a:r>
            <a:endParaRPr lang="en-US" sz="1400" dirty="0">
              <a:solidFill>
                <a:srgbClr val="325A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5388" y="1528763"/>
            <a:ext cx="3780000" cy="2520000"/>
          </a:xfrm>
          <a:prstGeom prst="rect">
            <a:avLst/>
          </a:prstGeom>
          <a:ln w="1270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52382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1570" y="272325"/>
            <a:ext cx="5351648" cy="520920"/>
          </a:xfrm>
          <a:prstGeom prst="rect">
            <a:avLst/>
          </a:prstGeom>
        </p:spPr>
      </p:pic>
      <p:sp>
        <p:nvSpPr>
          <p:cNvPr id="15" name="Cím 1"/>
          <p:cNvSpPr txBox="1">
            <a:spLocks/>
          </p:cNvSpPr>
          <p:nvPr/>
        </p:nvSpPr>
        <p:spPr>
          <a:xfrm>
            <a:off x="215869" y="286917"/>
            <a:ext cx="3732877" cy="491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MINŐSÉGBIZTOSÍTÁS</a:t>
            </a:r>
            <a:endParaRPr lang="hu-H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01236" y="1066844"/>
            <a:ext cx="8109718" cy="26377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defTabSz="762229" eaLnBrk="0" hangingPunct="0">
              <a:lnSpc>
                <a:spcPct val="15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gyökér okok vizsgálata, javító akciók és intézkedések</a:t>
            </a:r>
          </a:p>
          <a:p>
            <a:pPr marL="285750" indent="-285750" defTabSz="762229" eaLnBrk="0" hangingPunct="0">
              <a:lnSpc>
                <a:spcPct val="15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minőségügyi dokumentációk készítése, karbantartása, fejlesztése (PPAP, ellenőrzési utasítás, munkautasítások, mérési utasítások, hibakártya) </a:t>
            </a:r>
          </a:p>
          <a:p>
            <a:pPr marL="285750" indent="-285750" defTabSz="762229" eaLnBrk="0" hangingPunct="0">
              <a:lnSpc>
                <a:spcPct val="15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szerszám és alapanyag próbák, első minta vizsgálatok </a:t>
            </a:r>
          </a:p>
          <a:p>
            <a:pPr marL="285750" indent="-285750" defTabSz="762229" eaLnBrk="0" hangingPunct="0">
              <a:lnSpc>
                <a:spcPct val="15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gépképesség és folyamatképességi vizsgálatok </a:t>
            </a:r>
          </a:p>
          <a:p>
            <a:pPr marL="285750" indent="-285750" defTabSz="762229" eaLnBrk="0" hangingPunct="0">
              <a:lnSpc>
                <a:spcPct val="15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R&amp;R vizsgálatok</a:t>
            </a:r>
          </a:p>
          <a:p>
            <a:pPr marL="285750" indent="-285750" defTabSz="762229" eaLnBrk="0" hangingPunct="0">
              <a:lnSpc>
                <a:spcPct val="15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kétóránkénti gyártásközi ellenőrzések – mérések, szerelési próbák, </a:t>
            </a:r>
            <a:r>
              <a:rPr lang="hu-HU" sz="14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funkció </a:t>
            </a:r>
            <a:r>
              <a:rPr lang="hu-HU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tesztek, SPC vizsgálatok</a:t>
            </a:r>
          </a:p>
        </p:txBody>
      </p:sp>
      <p:pic>
        <p:nvPicPr>
          <p:cNvPr id="7" name="Kép 12" descr="quality_stam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1056" y="3224313"/>
            <a:ext cx="1362495" cy="128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3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doboz 9"/>
          <p:cNvSpPr txBox="1"/>
          <p:nvPr/>
        </p:nvSpPr>
        <p:spPr>
          <a:xfrm>
            <a:off x="395797" y="1890044"/>
            <a:ext cx="2482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1450">
              <a:buClr>
                <a:srgbClr val="F25866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fröccsgép</a:t>
            </a:r>
          </a:p>
          <a:p>
            <a:pPr marL="173038" indent="-171450">
              <a:buClr>
                <a:srgbClr val="F25866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műanyag feldolgozás indítása</a:t>
            </a:r>
          </a:p>
          <a:p>
            <a:pPr marL="173038" indent="-171450">
              <a:buClr>
                <a:srgbClr val="F25866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világítástechnikai termékek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1830372" y="3686342"/>
            <a:ext cx="2174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51" indent="-84163">
              <a:buClr>
                <a:srgbClr val="75C043"/>
              </a:buClr>
              <a:buSzPct val="70000"/>
              <a:buFont typeface="Wingdings" pitchFamily="2" charset="2"/>
              <a:buChar char="§"/>
            </a:pPr>
            <a:r>
              <a:rPr lang="hu-HU" sz="12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fröccsgép</a:t>
            </a:r>
          </a:p>
          <a:p>
            <a:pPr marL="85751" indent="-84163">
              <a:buClr>
                <a:srgbClr val="75C043"/>
              </a:buClr>
              <a:buSzPct val="70000"/>
              <a:buFont typeface="Wingdings" pitchFamily="2" charset="2"/>
              <a:buChar char="§"/>
            </a:pPr>
            <a:r>
              <a:rPr lang="hu-HU" sz="12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első háztartási gépek </a:t>
            </a:r>
            <a:r>
              <a:rPr lang="hu-HU" sz="10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(1998)</a:t>
            </a:r>
            <a:endParaRPr lang="hu-HU" sz="1200" dirty="0">
              <a:solidFill>
                <a:srgbClr val="325A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7">
              <a:buClr>
                <a:prstClr val="white">
                  <a:lumMod val="75000"/>
                </a:prstClr>
              </a:buClr>
              <a:buSzPct val="70000"/>
            </a:pPr>
            <a:r>
              <a:rPr lang="hu-HU" sz="1200" b="1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tamponnyomás</a:t>
            </a:r>
          </a:p>
          <a:p>
            <a:pPr marL="1587">
              <a:buClr>
                <a:prstClr val="white">
                  <a:lumMod val="75000"/>
                </a:prstClr>
              </a:buClr>
              <a:buSzPct val="70000"/>
            </a:pPr>
            <a:r>
              <a:rPr lang="hu-HU" sz="1200" b="1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prégelés</a:t>
            </a:r>
          </a:p>
          <a:p>
            <a:pPr marL="1587">
              <a:buClr>
                <a:prstClr val="white">
                  <a:lumMod val="75000"/>
                </a:prstClr>
              </a:buClr>
              <a:buSzPct val="70000"/>
            </a:pPr>
            <a:r>
              <a:rPr lang="hu-HU" sz="1200" b="1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lézerhegesztés</a:t>
            </a:r>
            <a:endParaRPr lang="hu-HU" sz="1200" b="1" dirty="0">
              <a:solidFill>
                <a:srgbClr val="325A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7">
              <a:buClr>
                <a:prstClr val="white">
                  <a:lumMod val="75000"/>
                </a:prstClr>
              </a:buClr>
              <a:buSzPct val="70000"/>
            </a:pPr>
            <a:r>
              <a:rPr lang="hu-HU" sz="1200" b="1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ultrahangos hegesztés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4717570" y="3693054"/>
            <a:ext cx="2125747" cy="1015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1450">
              <a:buClr>
                <a:prstClr val="white">
                  <a:lumMod val="75000"/>
                </a:prstClr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13485</a:t>
            </a:r>
            <a:r>
              <a:rPr lang="hu-HU" sz="10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(2008)</a:t>
            </a:r>
            <a:endParaRPr lang="hu-HU" sz="1200" dirty="0">
              <a:solidFill>
                <a:srgbClr val="325A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1450">
              <a:buClr>
                <a:schemeClr val="bg1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9001</a:t>
            </a:r>
            <a:r>
              <a:rPr lang="hu-HU" sz="10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(2009)</a:t>
            </a:r>
            <a:endParaRPr lang="hu-HU" sz="1200" dirty="0">
              <a:solidFill>
                <a:srgbClr val="325A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1450">
              <a:buClr>
                <a:schemeClr val="bg1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 fröccsgép</a:t>
            </a:r>
          </a:p>
          <a:p>
            <a:pPr marL="173038" indent="-171450">
              <a:buClr>
                <a:schemeClr val="bg1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első padlóápoló termékek</a:t>
            </a:r>
          </a:p>
          <a:p>
            <a:pPr marL="173038" indent="-171450">
              <a:buClr>
                <a:schemeClr val="bg1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első prémium termékek	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7573765" y="3699525"/>
            <a:ext cx="15963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1450">
              <a:buClr>
                <a:srgbClr val="75C043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12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 </a:t>
            </a:r>
            <a:r>
              <a:rPr lang="hu-HU" sz="12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db fröccsgép</a:t>
            </a:r>
          </a:p>
          <a:p>
            <a:pPr marL="173038" indent="-171450">
              <a:buClr>
                <a:srgbClr val="75C043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géppark </a:t>
            </a:r>
            <a:r>
              <a:rPr lang="hu-HU" sz="12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fejlesztés</a:t>
            </a:r>
          </a:p>
          <a:p>
            <a:pPr marL="1588" defTabSz="179388">
              <a:buClr>
                <a:srgbClr val="75C043"/>
              </a:buClr>
              <a:buSzPct val="70000"/>
            </a:pPr>
            <a:r>
              <a:rPr lang="hu-HU" sz="12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és fiatalítás</a:t>
            </a:r>
            <a:endParaRPr lang="hu-HU" sz="1200" dirty="0">
              <a:solidFill>
                <a:srgbClr val="325A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1450">
              <a:buClr>
                <a:srgbClr val="75C043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on-line adatgyűjtő </a:t>
            </a:r>
            <a:r>
              <a:rPr lang="hu-HU" sz="12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rendszer</a:t>
            </a:r>
            <a:endParaRPr lang="hu-HU" sz="1200" dirty="0">
              <a:solidFill>
                <a:srgbClr val="325A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églalap 24"/>
          <p:cNvSpPr>
            <a:spLocks noChangeAspect="1"/>
          </p:cNvSpPr>
          <p:nvPr/>
        </p:nvSpPr>
        <p:spPr>
          <a:xfrm>
            <a:off x="394012" y="2540171"/>
            <a:ext cx="1186187" cy="1148754"/>
          </a:xfrm>
          <a:prstGeom prst="rect">
            <a:avLst/>
          </a:prstGeom>
          <a:solidFill>
            <a:schemeClr val="bg1"/>
          </a:solidFill>
          <a:ln w="12700">
            <a:solidFill>
              <a:srgbClr val="F258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1" dirty="0">
              <a:solidFill>
                <a:srgbClr val="002060"/>
              </a:solidFill>
            </a:endParaRPr>
          </a:p>
        </p:txBody>
      </p:sp>
      <p:sp>
        <p:nvSpPr>
          <p:cNvPr id="26" name="Téglalap 25"/>
          <p:cNvSpPr>
            <a:spLocks noChangeAspect="1"/>
          </p:cNvSpPr>
          <p:nvPr/>
        </p:nvSpPr>
        <p:spPr>
          <a:xfrm>
            <a:off x="1825679" y="2540170"/>
            <a:ext cx="1185774" cy="1148354"/>
          </a:xfrm>
          <a:prstGeom prst="rect">
            <a:avLst/>
          </a:prstGeom>
          <a:solidFill>
            <a:schemeClr val="bg1"/>
          </a:solidFill>
          <a:ln w="12700">
            <a:solidFill>
              <a:srgbClr val="75C04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églalap 26"/>
          <p:cNvSpPr>
            <a:spLocks noChangeAspect="1"/>
          </p:cNvSpPr>
          <p:nvPr/>
        </p:nvSpPr>
        <p:spPr>
          <a:xfrm>
            <a:off x="3255651" y="2540171"/>
            <a:ext cx="1185774" cy="1148354"/>
          </a:xfrm>
          <a:prstGeom prst="rect">
            <a:avLst/>
          </a:prstGeom>
          <a:solidFill>
            <a:schemeClr val="bg1"/>
          </a:solidFill>
          <a:ln w="12700">
            <a:solidFill>
              <a:srgbClr val="325AA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1" dirty="0">
              <a:solidFill>
                <a:srgbClr val="002060"/>
              </a:solidFill>
            </a:endParaRPr>
          </a:p>
        </p:txBody>
      </p:sp>
      <p:sp>
        <p:nvSpPr>
          <p:cNvPr id="28" name="Téglalap 27"/>
          <p:cNvSpPr>
            <a:spLocks noChangeAspect="1"/>
          </p:cNvSpPr>
          <p:nvPr/>
        </p:nvSpPr>
        <p:spPr>
          <a:xfrm>
            <a:off x="4708497" y="2540170"/>
            <a:ext cx="1185774" cy="114835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1" dirty="0">
              <a:solidFill>
                <a:srgbClr val="002060"/>
              </a:solidFill>
            </a:endParaRPr>
          </a:p>
        </p:txBody>
      </p:sp>
      <p:sp>
        <p:nvSpPr>
          <p:cNvPr id="29" name="Téglalap 28"/>
          <p:cNvSpPr>
            <a:spLocks noChangeAspect="1"/>
          </p:cNvSpPr>
          <p:nvPr/>
        </p:nvSpPr>
        <p:spPr>
          <a:xfrm>
            <a:off x="6157213" y="2540787"/>
            <a:ext cx="1185774" cy="1148354"/>
          </a:xfrm>
          <a:prstGeom prst="rect">
            <a:avLst/>
          </a:prstGeom>
          <a:solidFill>
            <a:schemeClr val="bg1"/>
          </a:solidFill>
          <a:ln w="12700">
            <a:solidFill>
              <a:srgbClr val="F258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1" dirty="0">
              <a:solidFill>
                <a:srgbClr val="002060"/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858" y="2577634"/>
            <a:ext cx="1081313" cy="79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Szövegdoboz 40"/>
          <p:cNvSpPr txBox="1"/>
          <p:nvPr/>
        </p:nvSpPr>
        <p:spPr>
          <a:xfrm>
            <a:off x="3255579" y="781981"/>
            <a:ext cx="28047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1450">
              <a:buClr>
                <a:srgbClr val="325AAB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14001</a:t>
            </a:r>
            <a:r>
              <a:rPr lang="hu-HU" sz="10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(2001)</a:t>
            </a:r>
          </a:p>
          <a:p>
            <a:pPr marL="173038" indent="-171450">
              <a:buClr>
                <a:srgbClr val="325AAB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TS 16949</a:t>
            </a:r>
            <a:r>
              <a:rPr lang="hu-HU" sz="10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(2002)</a:t>
            </a:r>
          </a:p>
          <a:p>
            <a:pPr marL="173038" indent="-171450">
              <a:buClr>
                <a:srgbClr val="325AAB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 fröccsgép</a:t>
            </a:r>
          </a:p>
          <a:p>
            <a:pPr marL="173038" indent="-171450">
              <a:buClr>
                <a:srgbClr val="325AAB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első autóipari alkarészek</a:t>
            </a:r>
          </a:p>
          <a:p>
            <a:pPr marL="173038" indent="-171450">
              <a:buClr>
                <a:srgbClr val="325AAB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első személyi higiéniás termékek</a:t>
            </a:r>
          </a:p>
          <a:p>
            <a:pPr marL="173038" indent="-171450">
              <a:buClr>
                <a:srgbClr val="325AAB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fi-relék, légzésvédelmi maszkok</a:t>
            </a:r>
          </a:p>
          <a:p>
            <a:pPr marL="173038" indent="-171450">
              <a:buClr>
                <a:srgbClr val="325AAB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robotkiszedők</a:t>
            </a:r>
          </a:p>
          <a:p>
            <a:pPr marL="1587">
              <a:buClr>
                <a:prstClr val="white">
                  <a:lumMod val="75000"/>
                </a:prstClr>
              </a:buClr>
              <a:buSzPct val="70000"/>
            </a:pPr>
            <a:r>
              <a:rPr lang="hu-HU" sz="1200" b="1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2K fröccsöntés</a:t>
            </a:r>
          </a:p>
          <a:p>
            <a:pPr marL="1587">
              <a:buClr>
                <a:prstClr val="white">
                  <a:lumMod val="75000"/>
                </a:prstClr>
              </a:buClr>
              <a:buSzPct val="70000"/>
            </a:pPr>
            <a:r>
              <a:rPr lang="hu-HU" sz="1200" b="1" dirty="0" err="1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ráfröccsöntés</a:t>
            </a:r>
            <a:endParaRPr lang="hu-HU" sz="1200" b="1" dirty="0">
              <a:solidFill>
                <a:srgbClr val="325A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6156339" y="1140694"/>
            <a:ext cx="2167172" cy="138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1450">
              <a:buClr>
                <a:srgbClr val="F25866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 fröccsgép</a:t>
            </a:r>
          </a:p>
          <a:p>
            <a:pPr marL="173038" indent="-171450">
              <a:buClr>
                <a:srgbClr val="F25866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új gépek vásárlása</a:t>
            </a:r>
          </a:p>
          <a:p>
            <a:pPr marL="173038" indent="-171450">
              <a:buClr>
                <a:srgbClr val="F25866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első bőrápoló termékek</a:t>
            </a:r>
          </a:p>
          <a:p>
            <a:pPr marL="173038" indent="-171450">
              <a:buClr>
                <a:srgbClr val="F25866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első baba-mama termékek</a:t>
            </a:r>
          </a:p>
          <a:p>
            <a:pPr marL="173038" indent="-171450">
              <a:buClr>
                <a:srgbClr val="F25866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előszerelések végzése</a:t>
            </a:r>
          </a:p>
          <a:p>
            <a:pPr marL="1587">
              <a:buClr>
                <a:srgbClr val="F25866"/>
              </a:buClr>
              <a:buSzPct val="70000"/>
            </a:pPr>
            <a:r>
              <a:rPr lang="hu-HU" sz="1200" b="1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infravörös hegesztés</a:t>
            </a:r>
          </a:p>
          <a:p>
            <a:pPr marL="1587">
              <a:buClr>
                <a:srgbClr val="F25866"/>
              </a:buClr>
              <a:buSzPct val="70000"/>
            </a:pPr>
            <a:r>
              <a:rPr lang="hu-HU" sz="1200" b="1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nyomtatás</a:t>
            </a:r>
            <a:endParaRPr lang="hu-HU" sz="1200" dirty="0">
              <a:solidFill>
                <a:srgbClr val="325A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églalap 42"/>
          <p:cNvSpPr/>
          <p:nvPr/>
        </p:nvSpPr>
        <p:spPr>
          <a:xfrm>
            <a:off x="1816615" y="3373235"/>
            <a:ext cx="12013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u-HU" sz="1400" b="1" dirty="0" smtClean="0">
                <a:solidFill>
                  <a:srgbClr val="75C04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1996-2000</a:t>
            </a:r>
            <a:endParaRPr lang="hu-HU" sz="1400" b="1" dirty="0">
              <a:solidFill>
                <a:srgbClr val="75C043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églalap 43"/>
          <p:cNvSpPr/>
          <p:nvPr/>
        </p:nvSpPr>
        <p:spPr>
          <a:xfrm>
            <a:off x="3233894" y="3373235"/>
            <a:ext cx="12247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u-HU" sz="1400" b="1" dirty="0" smtClean="0">
                <a:solidFill>
                  <a:srgbClr val="325AA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2001-2005</a:t>
            </a:r>
            <a:endParaRPr lang="hu-HU" sz="1400" b="1" dirty="0">
              <a:solidFill>
                <a:srgbClr val="325AA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églalap 44"/>
          <p:cNvSpPr/>
          <p:nvPr/>
        </p:nvSpPr>
        <p:spPr>
          <a:xfrm>
            <a:off x="4692736" y="3370856"/>
            <a:ext cx="12280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u-HU" sz="1400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2006-2010</a:t>
            </a:r>
            <a:endParaRPr lang="hu-HU" sz="14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églalap 49"/>
          <p:cNvSpPr/>
          <p:nvPr/>
        </p:nvSpPr>
        <p:spPr>
          <a:xfrm>
            <a:off x="380889" y="3373235"/>
            <a:ext cx="12288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u-HU" sz="1400" b="1" dirty="0">
                <a:solidFill>
                  <a:srgbClr val="F2586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1990-1995</a:t>
            </a:r>
          </a:p>
        </p:txBody>
      </p:sp>
      <p:sp>
        <p:nvSpPr>
          <p:cNvPr id="40" name="Téglalap 39"/>
          <p:cNvSpPr>
            <a:spLocks noChangeAspect="1"/>
          </p:cNvSpPr>
          <p:nvPr/>
        </p:nvSpPr>
        <p:spPr>
          <a:xfrm>
            <a:off x="7579404" y="2540786"/>
            <a:ext cx="1185774" cy="1148354"/>
          </a:xfrm>
          <a:prstGeom prst="rect">
            <a:avLst/>
          </a:prstGeom>
          <a:solidFill>
            <a:schemeClr val="bg1"/>
          </a:solidFill>
          <a:ln w="12700">
            <a:solidFill>
              <a:srgbClr val="75C04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 dirty="0">
              <a:solidFill>
                <a:srgbClr val="002060"/>
              </a:solidFill>
            </a:endParaRPr>
          </a:p>
        </p:txBody>
      </p:sp>
      <p:pic>
        <p:nvPicPr>
          <p:cNvPr id="39" name="Kép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8400" y="2570837"/>
            <a:ext cx="1080333" cy="790493"/>
          </a:xfrm>
          <a:prstGeom prst="rect">
            <a:avLst/>
          </a:prstGeom>
          <a:ln w="3175">
            <a:noFill/>
          </a:ln>
        </p:spPr>
      </p:pic>
      <p:pic>
        <p:nvPicPr>
          <p:cNvPr id="47" name="Kép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7077" y="2572727"/>
            <a:ext cx="1080333" cy="794184"/>
          </a:xfrm>
          <a:prstGeom prst="rect">
            <a:avLst/>
          </a:prstGeom>
        </p:spPr>
      </p:pic>
      <p:pic>
        <p:nvPicPr>
          <p:cNvPr id="49" name="Kép 4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379" y="2569085"/>
            <a:ext cx="1094009" cy="792244"/>
          </a:xfrm>
          <a:prstGeom prst="rect">
            <a:avLst/>
          </a:prstGeom>
        </p:spPr>
      </p:pic>
      <p:pic>
        <p:nvPicPr>
          <p:cNvPr id="51" name="Kép 5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4232" y="2574666"/>
            <a:ext cx="1091736" cy="792244"/>
          </a:xfrm>
          <a:prstGeom prst="rect">
            <a:avLst/>
          </a:prstGeom>
        </p:spPr>
      </p:pic>
      <p:pic>
        <p:nvPicPr>
          <p:cNvPr id="52" name="Kép 5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2810" y="2566459"/>
            <a:ext cx="1078962" cy="792244"/>
          </a:xfrm>
          <a:prstGeom prst="rect">
            <a:avLst/>
          </a:prstGeom>
        </p:spPr>
      </p:pic>
      <p:pic>
        <p:nvPicPr>
          <p:cNvPr id="42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253530" y="272325"/>
            <a:ext cx="5351648" cy="520920"/>
          </a:xfrm>
          <a:prstGeom prst="rect">
            <a:avLst/>
          </a:prstGeom>
        </p:spPr>
      </p:pic>
      <p:sp>
        <p:nvSpPr>
          <p:cNvPr id="53" name="Cím 1"/>
          <p:cNvSpPr txBox="1">
            <a:spLocks/>
          </p:cNvSpPr>
          <p:nvPr/>
        </p:nvSpPr>
        <p:spPr>
          <a:xfrm>
            <a:off x="215869" y="286917"/>
            <a:ext cx="8715436" cy="491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TÖRTÉNET</a:t>
            </a:r>
            <a:endParaRPr lang="hu-H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églalap 53"/>
          <p:cNvSpPr/>
          <p:nvPr/>
        </p:nvSpPr>
        <p:spPr>
          <a:xfrm>
            <a:off x="6133199" y="3389133"/>
            <a:ext cx="12288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u-HU" sz="1400" b="1" dirty="0" smtClean="0">
                <a:solidFill>
                  <a:srgbClr val="F2586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2011-2015</a:t>
            </a:r>
            <a:endParaRPr lang="hu-HU" sz="1400" b="1" dirty="0">
              <a:solidFill>
                <a:srgbClr val="F2586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églalap 54"/>
          <p:cNvSpPr/>
          <p:nvPr/>
        </p:nvSpPr>
        <p:spPr>
          <a:xfrm>
            <a:off x="7574438" y="3383277"/>
            <a:ext cx="12013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u-HU" sz="1400" b="1" dirty="0" smtClean="0">
                <a:solidFill>
                  <a:srgbClr val="75C04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2016-2019</a:t>
            </a:r>
            <a:endParaRPr lang="hu-HU" sz="1400" b="1" dirty="0">
              <a:solidFill>
                <a:srgbClr val="75C043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70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cím 2"/>
          <p:cNvSpPr txBox="1">
            <a:spLocks/>
          </p:cNvSpPr>
          <p:nvPr/>
        </p:nvSpPr>
        <p:spPr>
          <a:xfrm>
            <a:off x="715935" y="3857634"/>
            <a:ext cx="6400800" cy="1285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ct val="20000"/>
              </a:spcBef>
              <a:defRPr/>
            </a:pPr>
            <a:endParaRPr lang="hu-HU" sz="15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http://www.bisnode.hu/docs/eps/AAA_logo_left_CMY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93169" y="4181967"/>
            <a:ext cx="1360836" cy="73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6669245" y="4608099"/>
            <a:ext cx="18172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err="1" smtClean="0">
                <a:solidFill>
                  <a:srgbClr val="253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www.vtep.videoton.hu</a:t>
            </a:r>
            <a:endParaRPr lang="hu-HU" sz="1200" b="1" dirty="0">
              <a:solidFill>
                <a:srgbClr val="253B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Egyenes összekötő 10"/>
          <p:cNvCxnSpPr/>
          <p:nvPr/>
        </p:nvCxnSpPr>
        <p:spPr>
          <a:xfrm>
            <a:off x="6569390" y="4746598"/>
            <a:ext cx="149213" cy="0"/>
          </a:xfrm>
          <a:prstGeom prst="line">
            <a:avLst/>
          </a:prstGeom>
          <a:ln w="19050">
            <a:solidFill>
              <a:srgbClr val="78C1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ím 1"/>
          <p:cNvSpPr>
            <a:spLocks noGrp="1"/>
          </p:cNvSpPr>
          <p:nvPr>
            <p:ph type="ctrTitle"/>
          </p:nvPr>
        </p:nvSpPr>
        <p:spPr>
          <a:xfrm>
            <a:off x="0" y="1154025"/>
            <a:ext cx="9147175" cy="616741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rgbClr val="253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KÖSZÖNÖM FIGYELMÜKET!</a:t>
            </a:r>
            <a:endParaRPr lang="hu-HU" sz="2800" b="1" dirty="0">
              <a:solidFill>
                <a:srgbClr val="253B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Egyenes összekötő 15"/>
          <p:cNvCxnSpPr/>
          <p:nvPr/>
        </p:nvCxnSpPr>
        <p:spPr>
          <a:xfrm>
            <a:off x="4573588" y="2771313"/>
            <a:ext cx="2840" cy="9626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Kép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3587" y="1957167"/>
            <a:ext cx="2520000" cy="579229"/>
          </a:xfrm>
          <a:prstGeom prst="rect">
            <a:avLst/>
          </a:prstGeom>
        </p:spPr>
      </p:pic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712015" y="2798766"/>
            <a:ext cx="3409950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en-US" sz="1100" b="1" dirty="0" smtClean="0">
                <a:solidFill>
                  <a:srgbClr val="325AAB"/>
                </a:solidFill>
                <a:cs typeface="Arial" charset="0"/>
              </a:rPr>
              <a:t>Pacskó Gábor</a:t>
            </a:r>
            <a:endParaRPr lang="hu-HU" altLang="en-US" sz="1100" b="1" dirty="0">
              <a:solidFill>
                <a:srgbClr val="325AAB"/>
              </a:solidFill>
              <a:cs typeface="Arial" charset="0"/>
            </a:endParaRPr>
          </a:p>
          <a:p>
            <a:pPr eaLnBrk="1" hangingPunct="1"/>
            <a:r>
              <a:rPr lang="hu-HU" altLang="en-US" sz="1100" dirty="0" smtClean="0">
                <a:solidFill>
                  <a:srgbClr val="325AAB"/>
                </a:solidFill>
                <a:cs typeface="Arial" charset="0"/>
              </a:rPr>
              <a:t>műanyag üzletágvezető</a:t>
            </a:r>
            <a:endParaRPr lang="en-GB" altLang="en-US" sz="1100" dirty="0" smtClean="0">
              <a:solidFill>
                <a:srgbClr val="325AAB"/>
              </a:solidFill>
              <a:cs typeface="Arial" charset="0"/>
            </a:endParaRPr>
          </a:p>
          <a:p>
            <a:pPr eaLnBrk="1" hangingPunct="1"/>
            <a:r>
              <a:rPr lang="de-DE" altLang="en-US" sz="1100" dirty="0" smtClean="0">
                <a:solidFill>
                  <a:srgbClr val="325AAB"/>
                </a:solidFill>
                <a:cs typeface="Arial" charset="0"/>
              </a:rPr>
              <a:t>Tel.: + </a:t>
            </a:r>
            <a:r>
              <a:rPr lang="hu-HU" altLang="en-US" sz="1100" dirty="0" smtClean="0">
                <a:solidFill>
                  <a:srgbClr val="325AAB"/>
                </a:solidFill>
                <a:cs typeface="Arial" charset="0"/>
              </a:rPr>
              <a:t>36</a:t>
            </a:r>
            <a:r>
              <a:rPr lang="de-DE" altLang="en-US" sz="1100" dirty="0" smtClean="0">
                <a:solidFill>
                  <a:srgbClr val="325AAB"/>
                </a:solidFill>
                <a:cs typeface="Arial" charset="0"/>
              </a:rPr>
              <a:t> </a:t>
            </a:r>
            <a:r>
              <a:rPr lang="hu-HU" altLang="en-US" sz="1100" dirty="0" smtClean="0">
                <a:solidFill>
                  <a:srgbClr val="325AAB"/>
                </a:solidFill>
                <a:cs typeface="Arial" charset="0"/>
              </a:rPr>
              <a:t>82 502 135</a:t>
            </a:r>
            <a:r>
              <a:rPr lang="de-DE" altLang="en-US" sz="1100" dirty="0" smtClean="0">
                <a:solidFill>
                  <a:srgbClr val="325AAB"/>
                </a:solidFill>
                <a:cs typeface="Arial" charset="0"/>
              </a:rPr>
              <a:t>              </a:t>
            </a:r>
            <a:r>
              <a:rPr lang="hu-HU" altLang="en-US" sz="1100" dirty="0" smtClean="0">
                <a:solidFill>
                  <a:srgbClr val="325AAB"/>
                </a:solidFill>
                <a:cs typeface="Arial" charset="0"/>
              </a:rPr>
              <a:t>            </a:t>
            </a:r>
          </a:p>
          <a:p>
            <a:pPr eaLnBrk="1" hangingPunct="1"/>
            <a:r>
              <a:rPr lang="hu-HU" altLang="en-US" sz="1100" dirty="0" smtClean="0">
                <a:solidFill>
                  <a:srgbClr val="325AAB"/>
                </a:solidFill>
                <a:cs typeface="Arial" charset="0"/>
              </a:rPr>
              <a:t>Mobil: </a:t>
            </a:r>
            <a:r>
              <a:rPr lang="hu-HU" altLang="en-US" sz="1100" dirty="0">
                <a:solidFill>
                  <a:srgbClr val="325AAB"/>
                </a:solidFill>
                <a:cs typeface="Arial" charset="0"/>
              </a:rPr>
              <a:t>+ </a:t>
            </a:r>
            <a:r>
              <a:rPr lang="hu-HU" altLang="en-US" sz="1100" dirty="0" smtClean="0">
                <a:solidFill>
                  <a:srgbClr val="325AAB"/>
                </a:solidFill>
                <a:cs typeface="Arial" charset="0"/>
              </a:rPr>
              <a:t>36 20 557 5818</a:t>
            </a:r>
            <a:endParaRPr lang="hu-HU" altLang="en-US" sz="1100" dirty="0">
              <a:solidFill>
                <a:srgbClr val="325AAB"/>
              </a:solidFill>
              <a:cs typeface="Arial" charset="0"/>
            </a:endParaRPr>
          </a:p>
          <a:p>
            <a:pPr eaLnBrk="1" hangingPunct="1"/>
            <a:r>
              <a:rPr lang="hu-HU" altLang="en-US" sz="1100" dirty="0" err="1">
                <a:cs typeface="Arial" charset="0"/>
                <a:hlinkClick r:id="rId4"/>
              </a:rPr>
              <a:t>p</a:t>
            </a:r>
            <a:r>
              <a:rPr lang="hu-HU" altLang="en-US" sz="1100" dirty="0" err="1" smtClean="0">
                <a:cs typeface="Arial" charset="0"/>
                <a:hlinkClick r:id="rId4"/>
              </a:rPr>
              <a:t>acsko.gabor</a:t>
            </a:r>
            <a:r>
              <a:rPr lang="hu-HU" altLang="en-US" sz="1100" dirty="0" smtClean="0">
                <a:cs typeface="Arial" charset="0"/>
                <a:hlinkClick r:id="rId4"/>
              </a:rPr>
              <a:t>@</a:t>
            </a:r>
            <a:r>
              <a:rPr lang="hu-HU" altLang="en-US" sz="1100" dirty="0" err="1" smtClean="0">
                <a:cs typeface="Arial" charset="0"/>
                <a:hlinkClick r:id="rId4"/>
              </a:rPr>
              <a:t>vtep.videoton.hu</a:t>
            </a:r>
            <a:endParaRPr lang="hu-HU" altLang="en-US" sz="1100" dirty="0">
              <a:cs typeface="Arial" charset="0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1402437" y="2643017"/>
            <a:ext cx="30956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altLang="en-US" sz="1100" dirty="0" smtClean="0">
                <a:cs typeface="Arial" charset="0"/>
              </a:rPr>
              <a:t> </a:t>
            </a:r>
          </a:p>
          <a:p>
            <a:pPr algn="r" eaLnBrk="1" hangingPunct="1"/>
            <a:r>
              <a:rPr lang="hu-HU" altLang="en-US" sz="1100" b="1" dirty="0" smtClean="0">
                <a:solidFill>
                  <a:srgbClr val="325AAB"/>
                </a:solidFill>
                <a:cs typeface="Arial" charset="0"/>
              </a:rPr>
              <a:t>VIDEOTON </a:t>
            </a:r>
            <a:r>
              <a:rPr lang="hu-HU" altLang="en-US" sz="1100" b="1" dirty="0" err="1" smtClean="0">
                <a:solidFill>
                  <a:srgbClr val="325AAB"/>
                </a:solidFill>
                <a:cs typeface="Arial" charset="0"/>
              </a:rPr>
              <a:t>Elektro-PLAST</a:t>
            </a:r>
            <a:r>
              <a:rPr lang="hu-HU" altLang="en-US" sz="1100" b="1" dirty="0" smtClean="0">
                <a:solidFill>
                  <a:srgbClr val="325AAB"/>
                </a:solidFill>
                <a:cs typeface="Arial" charset="0"/>
              </a:rPr>
              <a:t> Kft.</a:t>
            </a:r>
            <a:endParaRPr lang="en-GB" altLang="en-US" sz="1100" b="1" dirty="0" smtClean="0">
              <a:solidFill>
                <a:srgbClr val="325AAB"/>
              </a:solidFill>
              <a:cs typeface="Arial" charset="0"/>
            </a:endParaRPr>
          </a:p>
          <a:p>
            <a:pPr algn="r" eaLnBrk="1" hangingPunct="1"/>
            <a:r>
              <a:rPr lang="en-GB" altLang="en-US" sz="1100" dirty="0" smtClean="0">
                <a:solidFill>
                  <a:srgbClr val="325AAB"/>
                </a:solidFill>
                <a:cs typeface="Arial" charset="0"/>
              </a:rPr>
              <a:t>H-</a:t>
            </a:r>
            <a:r>
              <a:rPr lang="hu-HU" altLang="en-US" sz="1100" dirty="0" smtClean="0">
                <a:solidFill>
                  <a:srgbClr val="325AAB"/>
                </a:solidFill>
                <a:cs typeface="Arial" charset="0"/>
              </a:rPr>
              <a:t>7400</a:t>
            </a:r>
            <a:r>
              <a:rPr lang="en-GB" altLang="en-US" sz="1100" dirty="0" smtClean="0">
                <a:solidFill>
                  <a:srgbClr val="325AAB"/>
                </a:solidFill>
                <a:cs typeface="Arial" charset="0"/>
              </a:rPr>
              <a:t> </a:t>
            </a:r>
            <a:r>
              <a:rPr lang="hu-HU" altLang="en-US" sz="1100" dirty="0" smtClean="0">
                <a:solidFill>
                  <a:srgbClr val="325AAB"/>
                </a:solidFill>
                <a:cs typeface="Arial" charset="0"/>
              </a:rPr>
              <a:t>Kaposvár</a:t>
            </a:r>
            <a:endParaRPr lang="en-GB" altLang="en-US" sz="1100" dirty="0" smtClean="0">
              <a:solidFill>
                <a:srgbClr val="325AAB"/>
              </a:solidFill>
              <a:cs typeface="Arial" charset="0"/>
            </a:endParaRPr>
          </a:p>
          <a:p>
            <a:pPr algn="r" eaLnBrk="1" hangingPunct="1"/>
            <a:r>
              <a:rPr lang="hu-HU" altLang="en-US" sz="1100" dirty="0" smtClean="0">
                <a:solidFill>
                  <a:srgbClr val="325AAB"/>
                </a:solidFill>
                <a:cs typeface="Arial" charset="0"/>
              </a:rPr>
              <a:t>Izzó u. 3</a:t>
            </a:r>
            <a:endParaRPr lang="en-GB" altLang="en-US" sz="1100" dirty="0" smtClean="0">
              <a:solidFill>
                <a:srgbClr val="325AAB"/>
              </a:solidFill>
              <a:cs typeface="Arial" charset="0"/>
            </a:endParaRPr>
          </a:p>
          <a:p>
            <a:pPr algn="r" eaLnBrk="1" hangingPunct="1"/>
            <a:r>
              <a:rPr lang="en-GB" altLang="en-US" sz="1100" dirty="0" smtClean="0">
                <a:solidFill>
                  <a:srgbClr val="325AAB"/>
                </a:solidFill>
                <a:cs typeface="Arial" charset="0"/>
              </a:rPr>
              <a:t>Tel.: + 36 </a:t>
            </a:r>
            <a:r>
              <a:rPr lang="hu-HU" altLang="en-US" sz="1100" dirty="0" smtClean="0">
                <a:solidFill>
                  <a:srgbClr val="325AAB"/>
                </a:solidFill>
                <a:cs typeface="Arial" charset="0"/>
              </a:rPr>
              <a:t>82</a:t>
            </a:r>
            <a:r>
              <a:rPr lang="en-GB" altLang="en-US" sz="1100" dirty="0" smtClean="0">
                <a:solidFill>
                  <a:srgbClr val="325AAB"/>
                </a:solidFill>
                <a:cs typeface="Arial" charset="0"/>
              </a:rPr>
              <a:t> </a:t>
            </a:r>
            <a:r>
              <a:rPr lang="hu-HU" altLang="en-US" sz="1100" dirty="0" smtClean="0">
                <a:solidFill>
                  <a:srgbClr val="325AAB"/>
                </a:solidFill>
                <a:cs typeface="Arial" charset="0"/>
              </a:rPr>
              <a:t>502</a:t>
            </a:r>
            <a:r>
              <a:rPr lang="en-GB" altLang="en-US" sz="1100" dirty="0" smtClean="0">
                <a:solidFill>
                  <a:srgbClr val="325AAB"/>
                </a:solidFill>
                <a:cs typeface="Arial" charset="0"/>
              </a:rPr>
              <a:t> </a:t>
            </a:r>
            <a:r>
              <a:rPr lang="hu-HU" altLang="en-US" sz="1100" dirty="0" smtClean="0">
                <a:solidFill>
                  <a:srgbClr val="325AAB"/>
                </a:solidFill>
                <a:cs typeface="Arial" charset="0"/>
              </a:rPr>
              <a:t>100</a:t>
            </a:r>
            <a:endParaRPr lang="en-GB" altLang="en-US" sz="1100" dirty="0" smtClean="0">
              <a:solidFill>
                <a:srgbClr val="325AAB"/>
              </a:solidFill>
              <a:cs typeface="Arial" charset="0"/>
            </a:endParaRPr>
          </a:p>
          <a:p>
            <a:pPr algn="r" eaLnBrk="1" hangingPunct="1"/>
            <a:r>
              <a:rPr lang="hu-HU" altLang="en-US" sz="1100" dirty="0" err="1" smtClean="0">
                <a:cs typeface="Arial" charset="0"/>
                <a:hlinkClick r:id="rId5"/>
              </a:rPr>
              <a:t>vtep</a:t>
            </a:r>
            <a:r>
              <a:rPr lang="en-GB" altLang="en-US" sz="1100" dirty="0" smtClean="0">
                <a:cs typeface="Arial" charset="0"/>
                <a:hlinkClick r:id="rId5"/>
              </a:rPr>
              <a:t>@</a:t>
            </a:r>
            <a:r>
              <a:rPr lang="hu-HU" altLang="en-US" sz="1100" dirty="0" err="1" smtClean="0">
                <a:cs typeface="Arial" charset="0"/>
                <a:hlinkClick r:id="rId5"/>
              </a:rPr>
              <a:t>vtep</a:t>
            </a:r>
            <a:r>
              <a:rPr lang="hu-HU" altLang="en-US" sz="1100" dirty="0" smtClean="0">
                <a:cs typeface="Arial" charset="0"/>
                <a:hlinkClick r:id="rId5"/>
              </a:rPr>
              <a:t>.</a:t>
            </a:r>
            <a:r>
              <a:rPr lang="en-GB" altLang="en-US" sz="1100" dirty="0" smtClean="0">
                <a:cs typeface="Arial" charset="0"/>
                <a:hlinkClick r:id="rId5"/>
              </a:rPr>
              <a:t>videoton.hu</a:t>
            </a:r>
            <a:endParaRPr lang="en-GB" altLang="en-US" sz="1100" dirty="0" smtClean="0">
              <a:cs typeface="Arial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88925" y="4746598"/>
            <a:ext cx="1494155" cy="267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Derékszögű háromszög 12"/>
          <p:cNvSpPr/>
          <p:nvPr/>
        </p:nvSpPr>
        <p:spPr>
          <a:xfrm>
            <a:off x="0" y="4685746"/>
            <a:ext cx="1746000" cy="468000"/>
          </a:xfrm>
          <a:prstGeom prst="rtTriangle">
            <a:avLst/>
          </a:prstGeom>
          <a:solidFill>
            <a:srgbClr val="76C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643" y="215162"/>
            <a:ext cx="234473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7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1570" y="272325"/>
            <a:ext cx="5351648" cy="520920"/>
          </a:xfrm>
          <a:prstGeom prst="rect">
            <a:avLst/>
          </a:prstGeom>
        </p:spPr>
      </p:pic>
      <p:sp>
        <p:nvSpPr>
          <p:cNvPr id="30" name="Cím 1"/>
          <p:cNvSpPr txBox="1">
            <a:spLocks/>
          </p:cNvSpPr>
          <p:nvPr/>
        </p:nvSpPr>
        <p:spPr>
          <a:xfrm>
            <a:off x="215869" y="286917"/>
            <a:ext cx="3732877" cy="491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ALAPANYAGOK</a:t>
            </a:r>
            <a:endParaRPr lang="hu-H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18">
            <a:extLst>
              <a:ext uri="{FF2B5EF4-FFF2-40B4-BE49-F238E27FC236}">
                <a16:creationId xmlns="" xmlns:a16="http://schemas.microsoft.com/office/drawing/2014/main" id="{D7A61615-C30D-6647-BED9-DC7960E2505F}"/>
              </a:ext>
            </a:extLst>
          </p:cNvPr>
          <p:cNvGrpSpPr/>
          <p:nvPr/>
        </p:nvGrpSpPr>
        <p:grpSpPr>
          <a:xfrm>
            <a:off x="4846320" y="594360"/>
            <a:ext cx="4183379" cy="4176160"/>
            <a:chOff x="1485899" y="749300"/>
            <a:chExt cx="4625338" cy="5137250"/>
          </a:xfrm>
        </p:grpSpPr>
        <p:sp>
          <p:nvSpPr>
            <p:cNvPr id="37" name="Shape">
              <a:extLst>
                <a:ext uri="{FF2B5EF4-FFF2-40B4-BE49-F238E27FC236}">
                  <a16:creationId xmlns="" xmlns:a16="http://schemas.microsoft.com/office/drawing/2014/main" id="{6A345C15-37DD-424D-8A7A-1FA54D63F267}"/>
                </a:ext>
              </a:extLst>
            </p:cNvPr>
            <p:cNvSpPr/>
            <p:nvPr/>
          </p:nvSpPr>
          <p:spPr>
            <a:xfrm>
              <a:off x="1536699" y="5410199"/>
              <a:ext cx="4514665" cy="47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39" y="21600"/>
                  </a:moveTo>
                  <a:cubicBezTo>
                    <a:pt x="14865" y="21600"/>
                    <a:pt x="18419" y="18500"/>
                    <a:pt x="20554" y="13767"/>
                  </a:cubicBezTo>
                  <a:cubicBezTo>
                    <a:pt x="20955" y="12877"/>
                    <a:pt x="21306" y="11929"/>
                    <a:pt x="21600" y="10934"/>
                  </a:cubicBezTo>
                  <a:cubicBezTo>
                    <a:pt x="19778" y="4499"/>
                    <a:pt x="15611" y="0"/>
                    <a:pt x="10762" y="0"/>
                  </a:cubicBezTo>
                  <a:cubicBezTo>
                    <a:pt x="5979" y="0"/>
                    <a:pt x="1861" y="4375"/>
                    <a:pt x="0" y="10667"/>
                  </a:cubicBezTo>
                  <a:cubicBezTo>
                    <a:pt x="291" y="11695"/>
                    <a:pt x="642" y="12674"/>
                    <a:pt x="1046" y="13593"/>
                  </a:cubicBezTo>
                  <a:cubicBezTo>
                    <a:pt x="3171" y="18425"/>
                    <a:pt x="6764" y="21600"/>
                    <a:pt x="10839" y="21600"/>
                  </a:cubicBez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8" name="Shape">
              <a:extLst>
                <a:ext uri="{FF2B5EF4-FFF2-40B4-BE49-F238E27FC236}">
                  <a16:creationId xmlns="" xmlns:a16="http://schemas.microsoft.com/office/drawing/2014/main" id="{6E395F3B-F44A-2E4C-B4C5-B4C7D44E3A94}"/>
                </a:ext>
              </a:extLst>
            </p:cNvPr>
            <p:cNvSpPr/>
            <p:nvPr/>
          </p:nvSpPr>
          <p:spPr>
            <a:xfrm>
              <a:off x="1485899" y="3543299"/>
              <a:ext cx="4625338" cy="2215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10" y="15717"/>
                  </a:moveTo>
                  <a:lnTo>
                    <a:pt x="18055" y="3913"/>
                  </a:lnTo>
                  <a:lnTo>
                    <a:pt x="17829" y="2941"/>
                  </a:lnTo>
                  <a:cubicBezTo>
                    <a:pt x="17023" y="1250"/>
                    <a:pt x="14166" y="0"/>
                    <a:pt x="10765" y="0"/>
                  </a:cubicBezTo>
                  <a:cubicBezTo>
                    <a:pt x="7487" y="0"/>
                    <a:pt x="4715" y="1161"/>
                    <a:pt x="3797" y="2758"/>
                  </a:cubicBezTo>
                  <a:lnTo>
                    <a:pt x="3483" y="4105"/>
                  </a:lnTo>
                  <a:lnTo>
                    <a:pt x="757" y="15785"/>
                  </a:lnTo>
                  <a:lnTo>
                    <a:pt x="0" y="19029"/>
                  </a:lnTo>
                  <a:cubicBezTo>
                    <a:pt x="325" y="19331"/>
                    <a:pt x="758" y="19616"/>
                    <a:pt x="1282" y="19879"/>
                  </a:cubicBezTo>
                  <a:cubicBezTo>
                    <a:pt x="3356" y="20917"/>
                    <a:pt x="6863" y="21600"/>
                    <a:pt x="10840" y="21600"/>
                  </a:cubicBezTo>
                  <a:cubicBezTo>
                    <a:pt x="14770" y="21600"/>
                    <a:pt x="18239" y="20934"/>
                    <a:pt x="20323" y="19916"/>
                  </a:cubicBezTo>
                  <a:cubicBezTo>
                    <a:pt x="20838" y="19664"/>
                    <a:pt x="21268" y="19391"/>
                    <a:pt x="21600" y="19101"/>
                  </a:cubicBezTo>
                  <a:cubicBezTo>
                    <a:pt x="21600" y="19101"/>
                    <a:pt x="20810" y="15717"/>
                    <a:pt x="20810" y="15717"/>
                  </a:cubicBezTo>
                  <a:close/>
                </a:path>
              </a:pathLst>
            </a:custGeom>
            <a:solidFill>
              <a:srgbClr val="F2586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9" name="Shape">
              <a:extLst>
                <a:ext uri="{FF2B5EF4-FFF2-40B4-BE49-F238E27FC236}">
                  <a16:creationId xmlns="" xmlns:a16="http://schemas.microsoft.com/office/drawing/2014/main" id="{4F8847AC-3FCD-0747-B2BB-04F4F5D41532}"/>
                </a:ext>
              </a:extLst>
            </p:cNvPr>
            <p:cNvSpPr/>
            <p:nvPr/>
          </p:nvSpPr>
          <p:spPr>
            <a:xfrm>
              <a:off x="2222499" y="3543300"/>
              <a:ext cx="3118521" cy="802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7" y="21600"/>
                  </a:moveTo>
                  <a:cubicBezTo>
                    <a:pt x="16769" y="21600"/>
                    <a:pt x="21600" y="16765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lnTo>
                    <a:pt x="21274" y="8118"/>
                  </a:lnTo>
                  <a:cubicBezTo>
                    <a:pt x="20079" y="3451"/>
                    <a:pt x="15847" y="0"/>
                    <a:pt x="10802" y="0"/>
                  </a:cubicBezTo>
                  <a:cubicBezTo>
                    <a:pt x="5941" y="0"/>
                    <a:pt x="1832" y="3203"/>
                    <a:pt x="470" y="7612"/>
                  </a:cubicBezTo>
                  <a:lnTo>
                    <a:pt x="0" y="11329"/>
                  </a:lnTo>
                  <a:cubicBezTo>
                    <a:pt x="276" y="17048"/>
                    <a:pt x="5002" y="21600"/>
                    <a:pt x="10797" y="21600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0" name="Shape">
              <a:extLst>
                <a:ext uri="{FF2B5EF4-FFF2-40B4-BE49-F238E27FC236}">
                  <a16:creationId xmlns="" xmlns:a16="http://schemas.microsoft.com/office/drawing/2014/main" id="{20EC2B78-5105-9C47-9D27-5D6B16045B14}"/>
                </a:ext>
              </a:extLst>
            </p:cNvPr>
            <p:cNvSpPr/>
            <p:nvPr/>
          </p:nvSpPr>
          <p:spPr>
            <a:xfrm>
              <a:off x="2374900" y="3543299"/>
              <a:ext cx="2833552" cy="47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1" y="13544"/>
                  </a:moveTo>
                  <a:cubicBezTo>
                    <a:pt x="3118" y="18402"/>
                    <a:pt x="6746" y="21600"/>
                    <a:pt x="10863" y="21600"/>
                  </a:cubicBezTo>
                  <a:cubicBezTo>
                    <a:pt x="14901" y="21600"/>
                    <a:pt x="18469" y="18523"/>
                    <a:pt x="20621" y="13819"/>
                  </a:cubicBezTo>
                  <a:cubicBezTo>
                    <a:pt x="20990" y="13011"/>
                    <a:pt x="21319" y="12154"/>
                    <a:pt x="21600" y="11257"/>
                  </a:cubicBezTo>
                  <a:lnTo>
                    <a:pt x="21544" y="10569"/>
                  </a:lnTo>
                  <a:cubicBezTo>
                    <a:pt x="19656" y="4330"/>
                    <a:pt x="15529" y="0"/>
                    <a:pt x="10739" y="0"/>
                  </a:cubicBezTo>
                  <a:cubicBezTo>
                    <a:pt x="6049" y="0"/>
                    <a:pt x="1993" y="4150"/>
                    <a:pt x="54" y="10180"/>
                  </a:cubicBezTo>
                  <a:lnTo>
                    <a:pt x="0" y="10843"/>
                  </a:lnTo>
                  <a:cubicBezTo>
                    <a:pt x="277" y="11789"/>
                    <a:pt x="606" y="12692"/>
                    <a:pt x="981" y="13544"/>
                  </a:cubicBez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1" name="Shape">
              <a:extLst>
                <a:ext uri="{FF2B5EF4-FFF2-40B4-BE49-F238E27FC236}">
                  <a16:creationId xmlns="" xmlns:a16="http://schemas.microsoft.com/office/drawing/2014/main" id="{320A9CA9-F847-2048-B4D3-BD0985C28010}"/>
                </a:ext>
              </a:extLst>
            </p:cNvPr>
            <p:cNvSpPr/>
            <p:nvPr/>
          </p:nvSpPr>
          <p:spPr>
            <a:xfrm>
              <a:off x="2374900" y="1676399"/>
              <a:ext cx="2833552" cy="2215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02" y="15181"/>
                  </a:moveTo>
                  <a:lnTo>
                    <a:pt x="15468" y="3279"/>
                  </a:lnTo>
                  <a:lnTo>
                    <a:pt x="15072" y="2241"/>
                  </a:lnTo>
                  <a:cubicBezTo>
                    <a:pt x="14305" y="917"/>
                    <a:pt x="12653" y="0"/>
                    <a:pt x="10739" y="0"/>
                  </a:cubicBezTo>
                  <a:cubicBezTo>
                    <a:pt x="8985" y="0"/>
                    <a:pt x="7451" y="770"/>
                    <a:pt x="6616" y="1919"/>
                  </a:cubicBezTo>
                  <a:lnTo>
                    <a:pt x="5960" y="3642"/>
                  </a:lnTo>
                  <a:lnTo>
                    <a:pt x="1535" y="15257"/>
                  </a:lnTo>
                  <a:lnTo>
                    <a:pt x="0" y="19288"/>
                  </a:lnTo>
                  <a:cubicBezTo>
                    <a:pt x="277" y="19491"/>
                    <a:pt x="606" y="19685"/>
                    <a:pt x="981" y="19868"/>
                  </a:cubicBezTo>
                  <a:cubicBezTo>
                    <a:pt x="3118" y="20913"/>
                    <a:pt x="6746" y="21600"/>
                    <a:pt x="10863" y="21600"/>
                  </a:cubicBezTo>
                  <a:cubicBezTo>
                    <a:pt x="14901" y="21600"/>
                    <a:pt x="18469" y="20939"/>
                    <a:pt x="20621" y="19927"/>
                  </a:cubicBezTo>
                  <a:cubicBezTo>
                    <a:pt x="20990" y="19754"/>
                    <a:pt x="21319" y="19569"/>
                    <a:pt x="21600" y="19377"/>
                  </a:cubicBezTo>
                  <a:cubicBezTo>
                    <a:pt x="21600" y="19377"/>
                    <a:pt x="20002" y="15181"/>
                    <a:pt x="20002" y="15181"/>
                  </a:cubicBezTo>
                  <a:close/>
                </a:path>
              </a:pathLst>
            </a:custGeom>
            <a:solidFill>
              <a:srgbClr val="75C04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2" name="Shape">
              <a:extLst>
                <a:ext uri="{FF2B5EF4-FFF2-40B4-BE49-F238E27FC236}">
                  <a16:creationId xmlns="" xmlns:a16="http://schemas.microsoft.com/office/drawing/2014/main" id="{1F8005F5-11E7-234C-9968-97DE181B239A}"/>
                </a:ext>
              </a:extLst>
            </p:cNvPr>
            <p:cNvSpPr/>
            <p:nvPr/>
          </p:nvSpPr>
          <p:spPr>
            <a:xfrm>
              <a:off x="3162300" y="1676400"/>
              <a:ext cx="1257264" cy="802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10204"/>
                    <a:pt x="21550" y="9620"/>
                    <a:pt x="21457" y="9050"/>
                  </a:cubicBezTo>
                  <a:lnTo>
                    <a:pt x="20566" y="6186"/>
                  </a:lnTo>
                  <a:cubicBezTo>
                    <a:pt x="18835" y="2530"/>
                    <a:pt x="15114" y="0"/>
                    <a:pt x="10800" y="0"/>
                  </a:cubicBezTo>
                  <a:cubicBezTo>
                    <a:pt x="6846" y="0"/>
                    <a:pt x="3389" y="2126"/>
                    <a:pt x="1508" y="5297"/>
                  </a:cubicBezTo>
                  <a:lnTo>
                    <a:pt x="29" y="10052"/>
                  </a:lnTo>
                  <a:cubicBezTo>
                    <a:pt x="12" y="10299"/>
                    <a:pt x="0" y="10548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3" name="Shape">
              <a:extLst>
                <a:ext uri="{FF2B5EF4-FFF2-40B4-BE49-F238E27FC236}">
                  <a16:creationId xmlns="" xmlns:a16="http://schemas.microsoft.com/office/drawing/2014/main" id="{1252D01B-1FFE-514F-A9E7-05968B004371}"/>
                </a:ext>
              </a:extLst>
            </p:cNvPr>
            <p:cNvSpPr/>
            <p:nvPr/>
          </p:nvSpPr>
          <p:spPr>
            <a:xfrm>
              <a:off x="3314700" y="1676399"/>
              <a:ext cx="960724" cy="330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2" y="14651"/>
                  </a:moveTo>
                  <a:cubicBezTo>
                    <a:pt x="3911" y="18963"/>
                    <a:pt x="7275" y="21600"/>
                    <a:pt x="10972" y="21600"/>
                  </a:cubicBezTo>
                  <a:cubicBezTo>
                    <a:pt x="14492" y="21600"/>
                    <a:pt x="17709" y="19207"/>
                    <a:pt x="20183" y="15257"/>
                  </a:cubicBezTo>
                  <a:cubicBezTo>
                    <a:pt x="20687" y="14451"/>
                    <a:pt x="21161" y="13581"/>
                    <a:pt x="21600" y="12652"/>
                  </a:cubicBezTo>
                  <a:lnTo>
                    <a:pt x="20851" y="8181"/>
                  </a:lnTo>
                  <a:cubicBezTo>
                    <a:pt x="18276" y="3149"/>
                    <a:pt x="14643" y="0"/>
                    <a:pt x="10608" y="0"/>
                  </a:cubicBezTo>
                  <a:cubicBezTo>
                    <a:pt x="6769" y="0"/>
                    <a:pt x="3291" y="2846"/>
                    <a:pt x="745" y="7457"/>
                  </a:cubicBezTo>
                  <a:lnTo>
                    <a:pt x="0" y="11900"/>
                  </a:lnTo>
                  <a:cubicBezTo>
                    <a:pt x="428" y="12878"/>
                    <a:pt x="894" y="13797"/>
                    <a:pt x="1392" y="14651"/>
                  </a:cubicBez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66" name="Shape">
              <a:extLst>
                <a:ext uri="{FF2B5EF4-FFF2-40B4-BE49-F238E27FC236}">
                  <a16:creationId xmlns="" xmlns:a16="http://schemas.microsoft.com/office/drawing/2014/main" id="{6FC23EC9-6B08-724F-B09D-542F123AAF83}"/>
                </a:ext>
              </a:extLst>
            </p:cNvPr>
            <p:cNvSpPr/>
            <p:nvPr/>
          </p:nvSpPr>
          <p:spPr>
            <a:xfrm>
              <a:off x="3314700" y="749300"/>
              <a:ext cx="960724" cy="1128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41" y="6472"/>
                  </a:moveTo>
                  <a:lnTo>
                    <a:pt x="10737" y="0"/>
                  </a:lnTo>
                  <a:lnTo>
                    <a:pt x="6988" y="6549"/>
                  </a:lnTo>
                  <a:lnTo>
                    <a:pt x="0" y="18759"/>
                  </a:lnTo>
                  <a:cubicBezTo>
                    <a:pt x="428" y="19046"/>
                    <a:pt x="894" y="19315"/>
                    <a:pt x="1392" y="19565"/>
                  </a:cubicBezTo>
                  <a:cubicBezTo>
                    <a:pt x="3911" y="20828"/>
                    <a:pt x="7275" y="21600"/>
                    <a:pt x="10972" y="21600"/>
                  </a:cubicBezTo>
                  <a:cubicBezTo>
                    <a:pt x="14492" y="21600"/>
                    <a:pt x="17709" y="20899"/>
                    <a:pt x="20183" y="19742"/>
                  </a:cubicBezTo>
                  <a:cubicBezTo>
                    <a:pt x="20687" y="19506"/>
                    <a:pt x="21161" y="19252"/>
                    <a:pt x="21600" y="18980"/>
                  </a:cubicBezTo>
                  <a:cubicBezTo>
                    <a:pt x="21600" y="18980"/>
                    <a:pt x="14441" y="6472"/>
                    <a:pt x="14441" y="647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0000">
                  <a:schemeClr val="accent1"/>
                </a:gs>
                <a:gs pos="32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cxnSp>
        <p:nvCxnSpPr>
          <p:cNvPr id="72" name="Straight Connector 52">
            <a:extLst>
              <a:ext uri="{FF2B5EF4-FFF2-40B4-BE49-F238E27FC236}">
                <a16:creationId xmlns="" xmlns:a16="http://schemas.microsoft.com/office/drawing/2014/main" id="{E3DF3B75-60F2-264E-BA63-B692A275CCC4}"/>
              </a:ext>
            </a:extLst>
          </p:cNvPr>
          <p:cNvCxnSpPr>
            <a:cxnSpLocks/>
          </p:cNvCxnSpPr>
          <p:nvPr/>
        </p:nvCxnSpPr>
        <p:spPr>
          <a:xfrm>
            <a:off x="3467723" y="4770520"/>
            <a:ext cx="0" cy="1062174"/>
          </a:xfrm>
          <a:prstGeom prst="line">
            <a:avLst/>
          </a:prstGeom>
          <a:ln w="22225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54">
            <a:extLst>
              <a:ext uri="{FF2B5EF4-FFF2-40B4-BE49-F238E27FC236}">
                <a16:creationId xmlns="" xmlns:a16="http://schemas.microsoft.com/office/drawing/2014/main" id="{9935344B-ECA6-CC49-BF45-4D71BFBA7E19}"/>
              </a:ext>
            </a:extLst>
          </p:cNvPr>
          <p:cNvGrpSpPr/>
          <p:nvPr/>
        </p:nvGrpSpPr>
        <p:grpSpPr>
          <a:xfrm>
            <a:off x="288923" y="1021315"/>
            <a:ext cx="5738498" cy="793198"/>
            <a:chOff x="567869" y="3006806"/>
            <a:chExt cx="2570537" cy="793198"/>
          </a:xfrm>
        </p:grpSpPr>
        <p:sp>
          <p:nvSpPr>
            <p:cNvPr id="74" name="TextBox 19">
              <a:extLst>
                <a:ext uri="{FF2B5EF4-FFF2-40B4-BE49-F238E27FC236}">
                  <a16:creationId xmlns="" xmlns:a16="http://schemas.microsoft.com/office/drawing/2014/main" id="{4A38BF39-D913-6341-8A47-101F9199B7E5}"/>
                </a:ext>
              </a:extLst>
            </p:cNvPr>
            <p:cNvSpPr txBox="1"/>
            <p:nvPr/>
          </p:nvSpPr>
          <p:spPr>
            <a:xfrm>
              <a:off x="569199" y="3051281"/>
              <a:ext cx="2374645" cy="344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hu-HU" sz="2000" dirty="0" smtClean="0">
                  <a:solidFill>
                    <a:srgbClr val="325AAB"/>
                  </a:solidFill>
                  <a:latin typeface="Arial Black" panose="020B0A04020102020204" pitchFamily="34" charset="0"/>
                </a:rPr>
                <a:t>PPA	PPS	PSU	</a:t>
              </a:r>
              <a:r>
                <a:rPr lang="hu-HU" sz="2000" dirty="0">
                  <a:solidFill>
                    <a:srgbClr val="325AAB"/>
                  </a:solidFill>
                  <a:latin typeface="Arial Black" panose="020B0A04020102020204" pitchFamily="34" charset="0"/>
                </a:rPr>
                <a:t> PMMA </a:t>
              </a:r>
              <a:r>
                <a:rPr lang="hu-HU" sz="2000" dirty="0" smtClean="0">
                  <a:solidFill>
                    <a:srgbClr val="325AAB"/>
                  </a:solidFill>
                  <a:latin typeface="Arial Black" panose="020B0A04020102020204" pitchFamily="34" charset="0"/>
                </a:rPr>
                <a:t>	</a:t>
              </a:r>
              <a:r>
                <a:rPr lang="hu-HU" sz="20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PES</a:t>
              </a:r>
              <a:endParaRPr lang="en-US" sz="20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75" name="TextBox 20">
              <a:extLst>
                <a:ext uri="{FF2B5EF4-FFF2-40B4-BE49-F238E27FC236}">
                  <a16:creationId xmlns="" xmlns:a16="http://schemas.microsoft.com/office/drawing/2014/main" id="{FBB358CC-25EB-B844-9232-FBFB7CDDF5AC}"/>
                </a:ext>
              </a:extLst>
            </p:cNvPr>
            <p:cNvSpPr txBox="1"/>
            <p:nvPr/>
          </p:nvSpPr>
          <p:spPr>
            <a:xfrm>
              <a:off x="582763" y="3430159"/>
              <a:ext cx="2555643" cy="369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hu-HU" sz="1600" dirty="0" smtClean="0">
                  <a:solidFill>
                    <a:srgbClr val="325AA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Csúcsminőségű műanyagok</a:t>
              </a:r>
              <a:endParaRPr lang="en-US" sz="16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ound Same Side Corner Rectangle 53">
              <a:extLst>
                <a:ext uri="{FF2B5EF4-FFF2-40B4-BE49-F238E27FC236}">
                  <a16:creationId xmlns="" xmlns:a16="http://schemas.microsoft.com/office/drawing/2014/main" id="{14A2A300-F4D9-C649-BF5B-BECB3721C245}"/>
                </a:ext>
              </a:extLst>
            </p:cNvPr>
            <p:cNvSpPr/>
            <p:nvPr/>
          </p:nvSpPr>
          <p:spPr>
            <a:xfrm rot="5400000">
              <a:off x="1598760" y="1975915"/>
              <a:ext cx="411249" cy="2473031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54">
            <a:extLst>
              <a:ext uri="{FF2B5EF4-FFF2-40B4-BE49-F238E27FC236}">
                <a16:creationId xmlns="" xmlns:a16="http://schemas.microsoft.com/office/drawing/2014/main" id="{9935344B-ECA6-CC49-BF45-4D71BFBA7E19}"/>
              </a:ext>
            </a:extLst>
          </p:cNvPr>
          <p:cNvGrpSpPr/>
          <p:nvPr/>
        </p:nvGrpSpPr>
        <p:grpSpPr>
          <a:xfrm>
            <a:off x="288923" y="1929412"/>
            <a:ext cx="5103712" cy="1097782"/>
            <a:chOff x="567869" y="3006807"/>
            <a:chExt cx="2570537" cy="1097782"/>
          </a:xfrm>
        </p:grpSpPr>
        <p:sp>
          <p:nvSpPr>
            <p:cNvPr id="95" name="TextBox 19">
              <a:extLst>
                <a:ext uri="{FF2B5EF4-FFF2-40B4-BE49-F238E27FC236}">
                  <a16:creationId xmlns="" xmlns:a16="http://schemas.microsoft.com/office/drawing/2014/main" id="{4A38BF39-D913-6341-8A47-101F9199B7E5}"/>
                </a:ext>
              </a:extLst>
            </p:cNvPr>
            <p:cNvSpPr txBox="1"/>
            <p:nvPr/>
          </p:nvSpPr>
          <p:spPr>
            <a:xfrm>
              <a:off x="569199" y="3051281"/>
              <a:ext cx="2374645" cy="656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160"/>
                </a:lnSpc>
              </a:pPr>
              <a:r>
                <a:rPr lang="hu-HU" dirty="0" smtClean="0">
                  <a:solidFill>
                    <a:srgbClr val="325AAB"/>
                  </a:solidFill>
                  <a:latin typeface="Arial Black" panose="020B0A04020102020204" pitchFamily="34" charset="0"/>
                </a:rPr>
                <a:t>PC		PA		PBT 	POM	PFA PET 	TPE 	ASA+PC</a:t>
              </a:r>
              <a:endParaRPr lang="en-US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6" name="TextBox 20">
              <a:extLst>
                <a:ext uri="{FF2B5EF4-FFF2-40B4-BE49-F238E27FC236}">
                  <a16:creationId xmlns="" xmlns:a16="http://schemas.microsoft.com/office/drawing/2014/main" id="{FBB358CC-25EB-B844-9232-FBFB7CDDF5AC}"/>
                </a:ext>
              </a:extLst>
            </p:cNvPr>
            <p:cNvSpPr txBox="1"/>
            <p:nvPr/>
          </p:nvSpPr>
          <p:spPr>
            <a:xfrm>
              <a:off x="582763" y="3704479"/>
              <a:ext cx="2555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hu-HU" sz="1600" dirty="0" smtClean="0">
                  <a:solidFill>
                    <a:srgbClr val="325AA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Mérnöki műanyagok</a:t>
              </a:r>
              <a:endParaRPr lang="en-US" sz="16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ound Same Side Corner Rectangle 53">
              <a:extLst>
                <a:ext uri="{FF2B5EF4-FFF2-40B4-BE49-F238E27FC236}">
                  <a16:creationId xmlns="" xmlns:a16="http://schemas.microsoft.com/office/drawing/2014/main" id="{14A2A300-F4D9-C649-BF5B-BECB3721C245}"/>
                </a:ext>
              </a:extLst>
            </p:cNvPr>
            <p:cNvSpPr/>
            <p:nvPr/>
          </p:nvSpPr>
          <p:spPr>
            <a:xfrm rot="5400000">
              <a:off x="1453852" y="2120824"/>
              <a:ext cx="701066" cy="2473031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25400">
              <a:solidFill>
                <a:srgbClr val="75C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54">
            <a:extLst>
              <a:ext uri="{FF2B5EF4-FFF2-40B4-BE49-F238E27FC236}">
                <a16:creationId xmlns="" xmlns:a16="http://schemas.microsoft.com/office/drawing/2014/main" id="{9935344B-ECA6-CC49-BF45-4D71BFBA7E19}"/>
              </a:ext>
            </a:extLst>
          </p:cNvPr>
          <p:cNvGrpSpPr/>
          <p:nvPr/>
        </p:nvGrpSpPr>
        <p:grpSpPr>
          <a:xfrm>
            <a:off x="288923" y="3189329"/>
            <a:ext cx="5103712" cy="1364484"/>
            <a:chOff x="567869" y="3006805"/>
            <a:chExt cx="2570537" cy="1364484"/>
          </a:xfrm>
        </p:grpSpPr>
        <p:sp>
          <p:nvSpPr>
            <p:cNvPr id="99" name="TextBox 19">
              <a:extLst>
                <a:ext uri="{FF2B5EF4-FFF2-40B4-BE49-F238E27FC236}">
                  <a16:creationId xmlns="" xmlns:a16="http://schemas.microsoft.com/office/drawing/2014/main" id="{4A38BF39-D913-6341-8A47-101F9199B7E5}"/>
                </a:ext>
              </a:extLst>
            </p:cNvPr>
            <p:cNvSpPr txBox="1"/>
            <p:nvPr/>
          </p:nvSpPr>
          <p:spPr>
            <a:xfrm>
              <a:off x="569199" y="3028421"/>
              <a:ext cx="2374645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160"/>
                </a:lnSpc>
              </a:pPr>
              <a:r>
                <a:rPr lang="hu-HU" dirty="0" smtClean="0">
                  <a:solidFill>
                    <a:srgbClr val="325AAB"/>
                  </a:solidFill>
                  <a:latin typeface="Arial Black" panose="020B0A04020102020204" pitchFamily="34" charset="0"/>
                </a:rPr>
                <a:t>ABS	TPU	PVC	SAN	PP</a:t>
              </a:r>
            </a:p>
            <a:p>
              <a:pPr>
                <a:lnSpc>
                  <a:spcPts val="2160"/>
                </a:lnSpc>
              </a:pPr>
              <a:r>
                <a:rPr lang="hu-HU" dirty="0" smtClean="0">
                  <a:solidFill>
                    <a:srgbClr val="325AAB"/>
                  </a:solidFill>
                  <a:latin typeface="Arial Black" panose="020B0A04020102020204" pitchFamily="34" charset="0"/>
                </a:rPr>
                <a:t>PPE + PS</a:t>
              </a:r>
            </a:p>
            <a:p>
              <a:pPr>
                <a:lnSpc>
                  <a:spcPts val="2160"/>
                </a:lnSpc>
              </a:pPr>
              <a:r>
                <a:rPr lang="hu-HU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HDPE	LDPE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00" name="TextBox 20">
              <a:extLst>
                <a:ext uri="{FF2B5EF4-FFF2-40B4-BE49-F238E27FC236}">
                  <a16:creationId xmlns="" xmlns:a16="http://schemas.microsoft.com/office/drawing/2014/main" id="{FBB358CC-25EB-B844-9232-FBFB7CDDF5AC}"/>
                </a:ext>
              </a:extLst>
            </p:cNvPr>
            <p:cNvSpPr txBox="1"/>
            <p:nvPr/>
          </p:nvSpPr>
          <p:spPr>
            <a:xfrm>
              <a:off x="582763" y="3971179"/>
              <a:ext cx="2555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hu-HU" sz="1600" dirty="0" smtClean="0">
                  <a:solidFill>
                    <a:srgbClr val="325AA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Ipari műanyagok</a:t>
              </a:r>
              <a:endParaRPr lang="en-US" sz="16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Round Same Side Corner Rectangle 53">
              <a:extLst>
                <a:ext uri="{FF2B5EF4-FFF2-40B4-BE49-F238E27FC236}">
                  <a16:creationId xmlns="" xmlns:a16="http://schemas.microsoft.com/office/drawing/2014/main" id="{14A2A300-F4D9-C649-BF5B-BECB3721C245}"/>
                </a:ext>
              </a:extLst>
            </p:cNvPr>
            <p:cNvSpPr/>
            <p:nvPr/>
          </p:nvSpPr>
          <p:spPr>
            <a:xfrm rot="5400000">
              <a:off x="1189337" y="2385337"/>
              <a:ext cx="960334" cy="220327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25400">
              <a:solidFill>
                <a:srgbClr val="F258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zövegdoboz 1"/>
          <p:cNvSpPr txBox="1"/>
          <p:nvPr/>
        </p:nvSpPr>
        <p:spPr>
          <a:xfrm flipH="1">
            <a:off x="5643814" y="1814513"/>
            <a:ext cx="2574577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hu-HU" sz="2500" b="1" dirty="0" smtClean="0">
              <a:ln w="3175">
                <a:solidFill>
                  <a:srgbClr val="325AAB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hu-HU" sz="2500" b="1" dirty="0" smtClean="0">
                <a:ln w="3175">
                  <a:solidFill>
                    <a:srgbClr val="325AAB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KIZÁRÓLAG </a:t>
            </a:r>
            <a:r>
              <a:rPr lang="hu-HU" sz="2500" b="1" smtClean="0">
                <a:ln w="3175">
                  <a:solidFill>
                    <a:srgbClr val="325AAB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HŐRE </a:t>
            </a:r>
            <a:r>
              <a:rPr lang="hu-HU" sz="2500" b="1" smtClean="0">
                <a:ln w="3175">
                  <a:solidFill>
                    <a:srgbClr val="325AAB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LÁGYULÓ </a:t>
            </a:r>
            <a:r>
              <a:rPr lang="hu-HU" sz="2500" b="1" dirty="0" smtClean="0">
                <a:ln w="3175">
                  <a:solidFill>
                    <a:srgbClr val="325AAB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MŰANYAGOK</a:t>
            </a:r>
            <a:endParaRPr lang="en-GB" sz="2500" b="1" dirty="0">
              <a:ln w="3175">
                <a:solidFill>
                  <a:srgbClr val="325AAB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0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1570" y="272325"/>
            <a:ext cx="5351648" cy="520920"/>
          </a:xfrm>
          <a:prstGeom prst="rect">
            <a:avLst/>
          </a:prstGeom>
        </p:spPr>
      </p:pic>
      <p:sp>
        <p:nvSpPr>
          <p:cNvPr id="30" name="Cím 1"/>
          <p:cNvSpPr txBox="1">
            <a:spLocks/>
          </p:cNvSpPr>
          <p:nvPr/>
        </p:nvSpPr>
        <p:spPr>
          <a:xfrm>
            <a:off x="215869" y="286917"/>
            <a:ext cx="3732877" cy="491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FRÖCCSÖNTŐ GÉPEK</a:t>
            </a:r>
            <a:endParaRPr lang="hu-H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2" name="Straight Connector 52">
            <a:extLst>
              <a:ext uri="{FF2B5EF4-FFF2-40B4-BE49-F238E27FC236}">
                <a16:creationId xmlns="" xmlns:a16="http://schemas.microsoft.com/office/drawing/2014/main" id="{E3DF3B75-60F2-264E-BA63-B692A275CCC4}"/>
              </a:ext>
            </a:extLst>
          </p:cNvPr>
          <p:cNvCxnSpPr>
            <a:cxnSpLocks/>
          </p:cNvCxnSpPr>
          <p:nvPr/>
        </p:nvCxnSpPr>
        <p:spPr>
          <a:xfrm>
            <a:off x="3467723" y="4770520"/>
            <a:ext cx="0" cy="1062174"/>
          </a:xfrm>
          <a:prstGeom prst="line">
            <a:avLst/>
          </a:prstGeom>
          <a:ln w="22225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404436" y="1067810"/>
            <a:ext cx="4660663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836" indent="-285836" defTabSz="762229" eaLnBrk="0" hangingPunct="0">
              <a:lnSpc>
                <a:spcPct val="15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  <a:tabLst>
                <a:tab pos="2153296" algn="r"/>
                <a:tab pos="3410973" algn="r"/>
                <a:tab pos="4306592" algn="r"/>
              </a:tabLst>
            </a:pPr>
            <a:r>
              <a:rPr lang="hu-HU" sz="1600" dirty="0" err="1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hu-HU" sz="1600" dirty="0" err="1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áróerő</a:t>
            </a:r>
            <a:r>
              <a:rPr lang="hu-HU" sz="16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szerinti gépnagyságok: 15-650t</a:t>
            </a:r>
          </a:p>
          <a:p>
            <a:pPr marL="285836" indent="-285836" defTabSz="762229" eaLnBrk="0" hangingPunct="0">
              <a:lnSpc>
                <a:spcPct val="15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  <a:tabLst>
                <a:tab pos="2153296" algn="r"/>
                <a:tab pos="3410973" algn="r"/>
                <a:tab pos="4306592" algn="r"/>
              </a:tabLst>
            </a:pPr>
            <a:endParaRPr lang="hu-HU" sz="1600" dirty="0">
              <a:solidFill>
                <a:srgbClr val="325A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Parallelogram 20"/>
          <p:cNvSpPr/>
          <p:nvPr/>
        </p:nvSpPr>
        <p:spPr>
          <a:xfrm>
            <a:off x="5466806" y="668340"/>
            <a:ext cx="3680369" cy="4119846"/>
          </a:xfrm>
          <a:prstGeom prst="parallelogram">
            <a:avLst>
              <a:gd name="adj" fmla="val 73298"/>
            </a:avLst>
          </a:prstGeom>
          <a:solidFill>
            <a:srgbClr val="75C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2" name="Kép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5388" y="1528763"/>
            <a:ext cx="3784302" cy="2520000"/>
          </a:xfrm>
          <a:prstGeom prst="rect">
            <a:avLst/>
          </a:prstGeom>
          <a:ln w="127000">
            <a:solidFill>
              <a:schemeClr val="bg1"/>
            </a:solidFill>
          </a:ln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743" y="2368148"/>
            <a:ext cx="1338486" cy="374776"/>
          </a:xfrm>
          <a:prstGeom prst="rect">
            <a:avLst/>
          </a:prstGeom>
        </p:spPr>
      </p:pic>
      <p:sp>
        <p:nvSpPr>
          <p:cNvPr id="4" name="AutoShape 2" descr="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Képtalálatok a következőre: engel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5263" y="2380522"/>
            <a:ext cx="1291761" cy="31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éptalálatok a következőre: krauss maffei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2973" y="2986054"/>
            <a:ext cx="1882006" cy="27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Képtalálatok a következőre: Chen De Plastic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548" y="3561641"/>
            <a:ext cx="1816015" cy="51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éptalálatok a következőre: battenfeld logo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5191" y="2947595"/>
            <a:ext cx="2301215" cy="40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0018" y="3640744"/>
            <a:ext cx="1071020" cy="36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8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23663" y="272489"/>
            <a:ext cx="5351648" cy="520920"/>
          </a:xfrm>
          <a:prstGeom prst="rect">
            <a:avLst/>
          </a:prstGeom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01896" y="1070350"/>
            <a:ext cx="5069264" cy="13849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285836" indent="-285836" defTabSz="762229" eaLnBrk="0" hangingPunct="0">
              <a:lnSpc>
                <a:spcPct val="15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  <a:tabLst>
                <a:tab pos="2153296" algn="r"/>
                <a:tab pos="3410973" algn="r"/>
                <a:tab pos="4306592" algn="r"/>
              </a:tabLst>
              <a:defRPr sz="160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sz="1400" dirty="0" smtClean="0"/>
              <a:t>270 </a:t>
            </a:r>
            <a:r>
              <a:rPr lang="hu-HU" sz="1400" dirty="0"/>
              <a:t>fajta granulátum és színező, </a:t>
            </a:r>
            <a:r>
              <a:rPr lang="hu-HU" sz="1400" dirty="0" smtClean="0"/>
              <a:t>75 </a:t>
            </a:r>
            <a:r>
              <a:rPr lang="hu-HU" sz="1400" dirty="0"/>
              <a:t>beszállítótól</a:t>
            </a:r>
          </a:p>
          <a:p>
            <a:r>
              <a:rPr lang="hu-HU" sz="1400" dirty="0" smtClean="0"/>
              <a:t>2600 </a:t>
            </a:r>
            <a:r>
              <a:rPr lang="hu-HU" sz="1400" dirty="0"/>
              <a:t>tonna éves granulátum felhasználás</a:t>
            </a:r>
          </a:p>
          <a:p>
            <a:r>
              <a:rPr lang="hu-HU" sz="1400" dirty="0" smtClean="0"/>
              <a:t>4,5 </a:t>
            </a:r>
            <a:r>
              <a:rPr lang="hu-HU" sz="1400" dirty="0"/>
              <a:t>- </a:t>
            </a:r>
            <a:r>
              <a:rPr lang="hu-HU" sz="1400" dirty="0" err="1" smtClean="0"/>
              <a:t>5</a:t>
            </a:r>
            <a:r>
              <a:rPr lang="hu-HU" sz="1400" dirty="0" smtClean="0"/>
              <a:t> </a:t>
            </a:r>
            <a:r>
              <a:rPr lang="hu-HU" sz="1400" dirty="0"/>
              <a:t>millió műanyag alkatrész </a:t>
            </a:r>
            <a:r>
              <a:rPr lang="hu-HU" sz="1400" dirty="0" smtClean="0"/>
              <a:t>gyártása hetente</a:t>
            </a:r>
          </a:p>
          <a:p>
            <a:r>
              <a:rPr lang="hu-HU" sz="1400" dirty="0" smtClean="0"/>
              <a:t>1100 aktív szerszám</a:t>
            </a:r>
            <a:endParaRPr lang="hu-HU" sz="1400" dirty="0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814098" y="2860040"/>
            <a:ext cx="7712681" cy="1702436"/>
            <a:chOff x="1073179" y="2834642"/>
            <a:chExt cx="6611324" cy="1473834"/>
          </a:xfrm>
        </p:grpSpPr>
        <p:sp>
          <p:nvSpPr>
            <p:cNvPr id="17" name="Téglalap 16"/>
            <p:cNvSpPr/>
            <p:nvPr/>
          </p:nvSpPr>
          <p:spPr>
            <a:xfrm>
              <a:off x="5919959" y="2834642"/>
              <a:ext cx="1764544" cy="14592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25AAB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674">
                <a:defRPr/>
              </a:pPr>
              <a:endParaRPr lang="hu-HU" sz="1801">
                <a:solidFill>
                  <a:srgbClr val="002060"/>
                </a:solidFill>
                <a:latin typeface="Calibri"/>
              </a:endParaRPr>
            </a:p>
          </p:txBody>
        </p:sp>
        <p:pic>
          <p:nvPicPr>
            <p:cNvPr id="25" name="Kép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30255" y="2955714"/>
              <a:ext cx="1544955" cy="1213574"/>
            </a:xfrm>
            <a:prstGeom prst="rect">
              <a:avLst/>
            </a:prstGeom>
          </p:spPr>
        </p:pic>
        <p:sp>
          <p:nvSpPr>
            <p:cNvPr id="26" name="Téglalap 25"/>
            <p:cNvSpPr/>
            <p:nvPr/>
          </p:nvSpPr>
          <p:spPr>
            <a:xfrm>
              <a:off x="3496569" y="2838451"/>
              <a:ext cx="1764544" cy="14592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5C04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674">
                <a:defRPr/>
              </a:pPr>
              <a:endParaRPr lang="hu-HU" sz="1801">
                <a:solidFill>
                  <a:srgbClr val="002060"/>
                </a:solidFill>
                <a:latin typeface="Calibri"/>
              </a:endParaRPr>
            </a:p>
          </p:txBody>
        </p:sp>
        <p:pic>
          <p:nvPicPr>
            <p:cNvPr id="27" name="Kép 2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3614890" y="2953246"/>
              <a:ext cx="1519011" cy="1208637"/>
            </a:xfrm>
            <a:prstGeom prst="rect">
              <a:avLst/>
            </a:prstGeom>
          </p:spPr>
        </p:pic>
        <p:sp>
          <p:nvSpPr>
            <p:cNvPr id="15" name="Téglalap 14"/>
            <p:cNvSpPr/>
            <p:nvPr/>
          </p:nvSpPr>
          <p:spPr>
            <a:xfrm>
              <a:off x="1073179" y="2849246"/>
              <a:ext cx="1764544" cy="14592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2586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1">
                <a:solidFill>
                  <a:srgbClr val="002060"/>
                </a:solidFill>
              </a:endParaRPr>
            </a:p>
          </p:txBody>
        </p:sp>
        <p:grpSp>
          <p:nvGrpSpPr>
            <p:cNvPr id="3" name="Csoportba foglalás 2"/>
            <p:cNvGrpSpPr/>
            <p:nvPr/>
          </p:nvGrpSpPr>
          <p:grpSpPr>
            <a:xfrm>
              <a:off x="1151418" y="2938524"/>
              <a:ext cx="1620221" cy="1213644"/>
              <a:chOff x="3329127" y="3119431"/>
              <a:chExt cx="1619721" cy="1213270"/>
            </a:xfrm>
          </p:grpSpPr>
          <p:sp>
            <p:nvSpPr>
              <p:cNvPr id="16" name="Téglalap 17"/>
              <p:cNvSpPr>
                <a:spLocks noChangeArrowheads="1"/>
              </p:cNvSpPr>
              <p:nvPr/>
            </p:nvSpPr>
            <p:spPr bwMode="auto">
              <a:xfrm>
                <a:off x="3329127" y="3119431"/>
                <a:ext cx="1619721" cy="121327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 sz="1801">
                  <a:solidFill>
                    <a:srgbClr val="000066"/>
                  </a:solidFill>
                </a:endParaRPr>
              </a:p>
            </p:txBody>
          </p:sp>
          <p:pic>
            <p:nvPicPr>
              <p:cNvPr id="18" name="Picture 17" descr="C:\Users\Csornai-Kovács Diána\Desktop\Műanyag prezi\inj[1].gif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3094" y="3165489"/>
                <a:ext cx="1459638" cy="111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Téglalap 1"/>
              <p:cNvSpPr>
                <a:spLocks noChangeArrowheads="1"/>
              </p:cNvSpPr>
              <p:nvPr/>
            </p:nvSpPr>
            <p:spPr bwMode="auto">
              <a:xfrm>
                <a:off x="3362848" y="4154394"/>
                <a:ext cx="1549962" cy="13662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 sz="1801"/>
              </a:p>
            </p:txBody>
          </p:sp>
          <p:sp>
            <p:nvSpPr>
              <p:cNvPr id="20" name="Téglalap 17"/>
              <p:cNvSpPr>
                <a:spLocks noChangeArrowheads="1"/>
              </p:cNvSpPr>
              <p:nvPr/>
            </p:nvSpPr>
            <p:spPr bwMode="auto">
              <a:xfrm>
                <a:off x="3374506" y="3145545"/>
                <a:ext cx="1488226" cy="1954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 sz="1801"/>
              </a:p>
            </p:txBody>
          </p:sp>
          <p:sp>
            <p:nvSpPr>
              <p:cNvPr id="21" name="Téglalap 18"/>
              <p:cNvSpPr>
                <a:spLocks noChangeArrowheads="1"/>
              </p:cNvSpPr>
              <p:nvPr/>
            </p:nvSpPr>
            <p:spPr bwMode="auto">
              <a:xfrm>
                <a:off x="3350585" y="3160727"/>
                <a:ext cx="72000" cy="11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 sz="1801"/>
              </a:p>
            </p:txBody>
          </p:sp>
          <p:sp>
            <p:nvSpPr>
              <p:cNvPr id="22" name="Téglalap 19"/>
              <p:cNvSpPr>
                <a:spLocks noChangeArrowheads="1"/>
              </p:cNvSpPr>
              <p:nvPr/>
            </p:nvSpPr>
            <p:spPr bwMode="auto">
              <a:xfrm>
                <a:off x="4797232" y="3175015"/>
                <a:ext cx="76217" cy="11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 sz="1801"/>
              </a:p>
            </p:txBody>
          </p:sp>
        </p:grpSp>
      </p:grpSp>
      <p:sp>
        <p:nvSpPr>
          <p:cNvPr id="24" name="Cím 1"/>
          <p:cNvSpPr txBox="1">
            <a:spLocks/>
          </p:cNvSpPr>
          <p:nvPr/>
        </p:nvSpPr>
        <p:spPr>
          <a:xfrm>
            <a:off x="215869" y="286917"/>
            <a:ext cx="8642381" cy="491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FRÖCCSÖNTÉS</a:t>
            </a:r>
            <a:endParaRPr lang="hu-H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10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arallelogram 20"/>
          <p:cNvSpPr/>
          <p:nvPr/>
        </p:nvSpPr>
        <p:spPr>
          <a:xfrm>
            <a:off x="5466806" y="668340"/>
            <a:ext cx="3680369" cy="4119846"/>
          </a:xfrm>
          <a:prstGeom prst="parallelogram">
            <a:avLst>
              <a:gd name="adj" fmla="val 73298"/>
            </a:avLst>
          </a:prstGeom>
          <a:solidFill>
            <a:srgbClr val="325A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6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67390" y="272325"/>
            <a:ext cx="5351648" cy="520920"/>
          </a:xfrm>
          <a:prstGeom prst="rect">
            <a:avLst/>
          </a:prstGeom>
        </p:spPr>
      </p:pic>
      <p:sp>
        <p:nvSpPr>
          <p:cNvPr id="18" name="Cím 1"/>
          <p:cNvSpPr txBox="1">
            <a:spLocks/>
          </p:cNvSpPr>
          <p:nvPr/>
        </p:nvSpPr>
        <p:spPr>
          <a:xfrm>
            <a:off x="215869" y="286917"/>
            <a:ext cx="3732877" cy="491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TECHNOLÓGIÁK</a:t>
            </a:r>
            <a:endParaRPr lang="hu-H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461" y="1536383"/>
            <a:ext cx="3780000" cy="2520000"/>
          </a:xfrm>
          <a:prstGeom prst="rect">
            <a:avLst/>
          </a:prstGeom>
          <a:ln w="127000">
            <a:solidFill>
              <a:schemeClr val="bg1"/>
            </a:solidFill>
          </a:ln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04435" y="1067448"/>
            <a:ext cx="5458953" cy="3323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62229" eaLnBrk="0" hangingPunct="0">
              <a:lnSpc>
                <a:spcPct val="150000"/>
              </a:lnSpc>
              <a:buClr>
                <a:prstClr val="white">
                  <a:lumMod val="75000"/>
                </a:prstClr>
              </a:buClr>
              <a:buSzPct val="80000"/>
            </a:pPr>
            <a:r>
              <a:rPr lang="hu-HU" sz="1400" b="1" dirty="0" smtClean="0">
                <a:solidFill>
                  <a:srgbClr val="325AA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Hagyományos 1 komponens fröccsöntése</a:t>
            </a:r>
          </a:p>
          <a:p>
            <a:pPr defTabSz="762229" eaLnBrk="0" hangingPunct="0">
              <a:lnSpc>
                <a:spcPct val="150000"/>
              </a:lnSpc>
              <a:buClr>
                <a:prstClr val="white">
                  <a:lumMod val="75000"/>
                </a:prstClr>
              </a:buClr>
              <a:buSzPct val="80000"/>
            </a:pPr>
            <a:endParaRPr lang="hu-HU" sz="1400" b="1" dirty="0">
              <a:solidFill>
                <a:srgbClr val="325AA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defTabSz="762229" eaLnBrk="0" hangingPunct="0">
              <a:lnSpc>
                <a:spcPct val="150000"/>
              </a:lnSpc>
              <a:buClr>
                <a:prstClr val="white">
                  <a:lumMod val="75000"/>
                </a:prstClr>
              </a:buClr>
              <a:buSzPct val="80000"/>
            </a:pPr>
            <a:r>
              <a:rPr lang="hu-HU" sz="1400" b="1" dirty="0" smtClean="0">
                <a:solidFill>
                  <a:srgbClr val="325AA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 komponens fröccsöntése </a:t>
            </a:r>
          </a:p>
          <a:p>
            <a:pPr marL="285836" indent="-285836" defTabSz="762229" eaLnBrk="0" hangingPunct="0">
              <a:lnSpc>
                <a:spcPct val="15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forgó i</a:t>
            </a:r>
            <a:r>
              <a:rPr lang="en-US" sz="1400" dirty="0" err="1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ndexlapos</a:t>
            </a:r>
            <a:r>
              <a:rPr lang="en-US" sz="14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836" indent="-285836" defTabSz="762229" eaLnBrk="0" hangingPunct="0">
              <a:lnSpc>
                <a:spcPct val="15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forgóasztalos</a:t>
            </a:r>
            <a:endParaRPr lang="en-US" sz="1400" dirty="0">
              <a:solidFill>
                <a:srgbClr val="325A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836" indent="-285836" defTabSz="762229" eaLnBrk="0" hangingPunct="0">
              <a:lnSpc>
                <a:spcPct val="15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400" dirty="0" err="1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obot</a:t>
            </a:r>
            <a:r>
              <a:rPr lang="hu-HU" sz="14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áthelyezéses</a:t>
            </a:r>
            <a:endParaRPr lang="hu-HU" sz="1400" dirty="0" smtClean="0">
              <a:solidFill>
                <a:srgbClr val="325A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836" indent="-285836" defTabSz="762229" eaLnBrk="0" hangingPunct="0">
              <a:lnSpc>
                <a:spcPct val="15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</a:pPr>
            <a:endParaRPr lang="hu-HU" sz="1400" dirty="0">
              <a:solidFill>
                <a:srgbClr val="325A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62229" eaLnBrk="0" hangingPunct="0">
              <a:lnSpc>
                <a:spcPct val="150000"/>
              </a:lnSpc>
              <a:buClr>
                <a:srgbClr val="75C043"/>
              </a:buClr>
              <a:buSzPct val="80000"/>
            </a:pPr>
            <a:r>
              <a:rPr lang="hu-HU" sz="1400" b="1" dirty="0" smtClean="0">
                <a:solidFill>
                  <a:srgbClr val="325AA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 </a:t>
            </a:r>
            <a:r>
              <a:rPr lang="hu-HU" sz="1400" b="1" dirty="0">
                <a:solidFill>
                  <a:srgbClr val="325AA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komponens </a:t>
            </a:r>
            <a:r>
              <a:rPr lang="hu-HU" sz="1400" b="1" dirty="0" smtClean="0">
                <a:solidFill>
                  <a:srgbClr val="325AA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fröccsöntése</a:t>
            </a:r>
          </a:p>
          <a:p>
            <a:pPr marL="285836" indent="-285836" defTabSz="762229" eaLnBrk="0" hangingPunct="0">
              <a:lnSpc>
                <a:spcPct val="15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komponensű műanyag alkatrész + </a:t>
            </a:r>
            <a:r>
              <a:rPr lang="hu-HU" sz="1400" dirty="0" err="1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ráfröccsöntés</a:t>
            </a:r>
            <a:endParaRPr lang="en-US" sz="1400" dirty="0">
              <a:solidFill>
                <a:srgbClr val="325A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62229" eaLnBrk="0" hangingPunct="0">
              <a:lnSpc>
                <a:spcPct val="150000"/>
              </a:lnSpc>
              <a:buClr>
                <a:srgbClr val="75C043"/>
              </a:buClr>
              <a:buSzPct val="80000"/>
            </a:pPr>
            <a:endParaRPr lang="en-US" sz="1400" dirty="0">
              <a:solidFill>
                <a:srgbClr val="325A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07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sert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4827" r="18471" b="8262"/>
          <a:stretch/>
        </p:blipFill>
        <p:spPr>
          <a:xfrm>
            <a:off x="4946690" y="2453034"/>
            <a:ext cx="3636298" cy="2572713"/>
          </a:xfrm>
          <a:prstGeom prst="rect">
            <a:avLst/>
          </a:prstGeom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07611" y="1064635"/>
            <a:ext cx="3518079" cy="30008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62229" eaLnBrk="0" hangingPunct="0">
              <a:lnSpc>
                <a:spcPct val="150000"/>
              </a:lnSpc>
              <a:buClr>
                <a:srgbClr val="325AAB"/>
              </a:buClr>
              <a:buSzPct val="80000"/>
            </a:pPr>
            <a:r>
              <a:rPr lang="hu-HU" sz="1400" b="1" dirty="0" err="1" smtClean="0">
                <a:solidFill>
                  <a:srgbClr val="325AA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Ráfröccsöntés</a:t>
            </a:r>
            <a:endParaRPr lang="hu-HU" sz="1400" b="1" dirty="0">
              <a:solidFill>
                <a:srgbClr val="325AA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285836" indent="-285836" defTabSz="762229" eaLnBrk="0" hangingPunct="0">
              <a:lnSpc>
                <a:spcPct val="15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fröccsöntés fémre</a:t>
            </a:r>
          </a:p>
          <a:p>
            <a:pPr marL="743173" lvl="1" indent="-285836" defTabSz="762229" eaLnBrk="0" hangingPunct="0">
              <a:lnSpc>
                <a:spcPct val="15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csapágyak, anyák</a:t>
            </a:r>
          </a:p>
          <a:p>
            <a:pPr marL="743173" lvl="1" indent="-285836" defTabSz="762229" eaLnBrk="0" hangingPunct="0">
              <a:lnSpc>
                <a:spcPct val="15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dagasztó</a:t>
            </a:r>
          </a:p>
          <a:p>
            <a:pPr marL="743173" lvl="1" indent="-285836" defTabSz="762229" eaLnBrk="0" hangingPunct="0">
              <a:lnSpc>
                <a:spcPct val="15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</a:t>
            </a:r>
          </a:p>
          <a:p>
            <a:pPr marL="743173" lvl="1" indent="-285836" defTabSz="762229" eaLnBrk="0" hangingPunct="0">
              <a:lnSpc>
                <a:spcPct val="15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rudazat</a:t>
            </a:r>
          </a:p>
          <a:p>
            <a:pPr marL="285836" indent="-285836" defTabSz="762229" eaLnBrk="0" hangingPunct="0">
              <a:lnSpc>
                <a:spcPct val="15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fröccsöntés műanyagra</a:t>
            </a:r>
          </a:p>
          <a:p>
            <a:pPr marL="743173" lvl="1" indent="-285836" defTabSz="762229" eaLnBrk="0" hangingPunct="0">
              <a:lnSpc>
                <a:spcPct val="15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porszívókerekek</a:t>
            </a:r>
          </a:p>
          <a:p>
            <a:pPr marL="285836" indent="-285836" defTabSz="762229" eaLnBrk="0" hangingPunct="0">
              <a:lnSpc>
                <a:spcPct val="15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különböző minőségű felületekre</a:t>
            </a:r>
          </a:p>
        </p:txBody>
      </p:sp>
      <p:sp>
        <p:nvSpPr>
          <p:cNvPr id="15" name="Téglalap 17"/>
          <p:cNvSpPr>
            <a:spLocks noChangeArrowheads="1"/>
          </p:cNvSpPr>
          <p:nvPr/>
        </p:nvSpPr>
        <p:spPr bwMode="auto">
          <a:xfrm>
            <a:off x="4936420" y="2324735"/>
            <a:ext cx="3718840" cy="36433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 sz="1801">
              <a:solidFill>
                <a:srgbClr val="000066"/>
              </a:solidFill>
            </a:endParaRPr>
          </a:p>
        </p:txBody>
      </p:sp>
      <p:sp>
        <p:nvSpPr>
          <p:cNvPr id="22" name="Téglalap 17"/>
          <p:cNvSpPr>
            <a:spLocks noChangeArrowheads="1"/>
          </p:cNvSpPr>
          <p:nvPr/>
        </p:nvSpPr>
        <p:spPr bwMode="auto">
          <a:xfrm>
            <a:off x="4904475" y="4672934"/>
            <a:ext cx="3718840" cy="42622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 sz="1801">
              <a:solidFill>
                <a:srgbClr val="000066"/>
              </a:solidFill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4872530" y="2616526"/>
            <a:ext cx="3782730" cy="2145974"/>
          </a:xfrm>
          <a:prstGeom prst="rect">
            <a:avLst/>
          </a:prstGeom>
          <a:noFill/>
          <a:ln w="12700">
            <a:solidFill>
              <a:srgbClr val="325AAB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1">
              <a:solidFill>
                <a:srgbClr val="002060"/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6890716" y="1081419"/>
            <a:ext cx="1764544" cy="1385556"/>
          </a:xfrm>
          <a:prstGeom prst="rect">
            <a:avLst/>
          </a:prstGeom>
          <a:solidFill>
            <a:schemeClr val="bg1"/>
          </a:solidFill>
          <a:ln w="12700">
            <a:solidFill>
              <a:srgbClr val="75C04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1">
              <a:solidFill>
                <a:srgbClr val="002060"/>
              </a:solidFill>
            </a:endParaRPr>
          </a:p>
        </p:txBody>
      </p:sp>
      <p:pic>
        <p:nvPicPr>
          <p:cNvPr id="21" name="Picture 58" descr="S:\Tervek\Képek\Plastic pres\Hi-Lex termékek (2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62988" y="1171114"/>
            <a:ext cx="1620000" cy="120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églalap 13"/>
          <p:cNvSpPr/>
          <p:nvPr/>
        </p:nvSpPr>
        <p:spPr>
          <a:xfrm>
            <a:off x="4872530" y="1081558"/>
            <a:ext cx="1764544" cy="1385556"/>
          </a:xfrm>
          <a:prstGeom prst="rect">
            <a:avLst/>
          </a:prstGeom>
          <a:solidFill>
            <a:schemeClr val="bg1"/>
          </a:solidFill>
          <a:ln w="12700">
            <a:solidFill>
              <a:srgbClr val="F258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1">
              <a:solidFill>
                <a:srgbClr val="002060"/>
              </a:solidFill>
            </a:endParaRPr>
          </a:p>
        </p:txBody>
      </p:sp>
      <p:pic>
        <p:nvPicPr>
          <p:cNvPr id="16" name="Kép 20" descr="IMG_5337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46690" y="1165432"/>
            <a:ext cx="1620000" cy="121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67390" y="272325"/>
            <a:ext cx="5351648" cy="520920"/>
          </a:xfrm>
          <a:prstGeom prst="rect">
            <a:avLst/>
          </a:prstGeom>
        </p:spPr>
      </p:pic>
      <p:sp>
        <p:nvSpPr>
          <p:cNvPr id="19" name="Cím 1"/>
          <p:cNvSpPr txBox="1">
            <a:spLocks/>
          </p:cNvSpPr>
          <p:nvPr/>
        </p:nvSpPr>
        <p:spPr>
          <a:xfrm>
            <a:off x="215869" y="286917"/>
            <a:ext cx="3732877" cy="491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TECHNOLÓGIÁK</a:t>
            </a:r>
            <a:endParaRPr lang="hu-H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21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04436" y="1067448"/>
            <a:ext cx="4156451" cy="19913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62229" eaLnBrk="0" hangingPunct="0">
              <a:lnSpc>
                <a:spcPct val="150000"/>
              </a:lnSpc>
              <a:buClr>
                <a:prstClr val="white">
                  <a:lumMod val="75000"/>
                </a:prstClr>
              </a:buClr>
              <a:buSzPct val="80000"/>
            </a:pPr>
            <a:r>
              <a:rPr lang="hu-HU" sz="1400" dirty="0" smtClean="0">
                <a:solidFill>
                  <a:srgbClr val="325AAB"/>
                </a:solidFill>
                <a:latin typeface="Arial Black" panose="020B0A04020102020204" pitchFamily="34" charset="0"/>
              </a:rPr>
              <a:t>Műanyagok hegesztése</a:t>
            </a:r>
            <a:endParaRPr lang="hu-HU" sz="1400" dirty="0">
              <a:solidFill>
                <a:srgbClr val="325AAB"/>
              </a:solidFill>
              <a:latin typeface="Arial Black" panose="020B0A04020102020204" pitchFamily="34" charset="0"/>
            </a:endParaRPr>
          </a:p>
          <a:p>
            <a:pPr marL="285836" indent="-285836" defTabSz="762229" eaLnBrk="0" hangingPunct="0">
              <a:lnSpc>
                <a:spcPct val="15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ultrahangos hegesztés</a:t>
            </a:r>
          </a:p>
          <a:p>
            <a:pPr marL="285836" indent="-285836" defTabSz="762229" eaLnBrk="0" hangingPunct="0">
              <a:lnSpc>
                <a:spcPct val="15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dörzshegesztés</a:t>
            </a:r>
          </a:p>
          <a:p>
            <a:pPr marL="285836" indent="-285836" defTabSz="762229" eaLnBrk="0" hangingPunct="0">
              <a:lnSpc>
                <a:spcPct val="15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tükörhegesztés</a:t>
            </a:r>
          </a:p>
          <a:p>
            <a:pPr marL="743173" lvl="1" indent="-285836" defTabSz="762229" eaLnBrk="0" hangingPunct="0">
              <a:lnSpc>
                <a:spcPct val="15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infravörös fűtésű</a:t>
            </a:r>
          </a:p>
          <a:p>
            <a:pPr marL="743173" lvl="1" indent="-285836" defTabSz="762229" eaLnBrk="0" hangingPunct="0">
              <a:lnSpc>
                <a:spcPct val="15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elektromos fűtésű </a:t>
            </a:r>
          </a:p>
        </p:txBody>
      </p:sp>
      <p:sp>
        <p:nvSpPr>
          <p:cNvPr id="16" name="Parallelogram 20"/>
          <p:cNvSpPr/>
          <p:nvPr/>
        </p:nvSpPr>
        <p:spPr>
          <a:xfrm>
            <a:off x="5466806" y="668340"/>
            <a:ext cx="3680369" cy="4119846"/>
          </a:xfrm>
          <a:prstGeom prst="parallelogram">
            <a:avLst>
              <a:gd name="adj" fmla="val 73298"/>
            </a:avLst>
          </a:prstGeom>
          <a:solidFill>
            <a:srgbClr val="325A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5388" y="1528763"/>
            <a:ext cx="3780000" cy="2535237"/>
          </a:xfrm>
          <a:prstGeom prst="rect">
            <a:avLst/>
          </a:prstGeom>
          <a:ln w="127000">
            <a:solidFill>
              <a:schemeClr val="bg1"/>
            </a:solidFill>
          </a:ln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67390" y="272325"/>
            <a:ext cx="5351648" cy="520920"/>
          </a:xfrm>
          <a:prstGeom prst="rect">
            <a:avLst/>
          </a:prstGeom>
        </p:spPr>
      </p:pic>
      <p:sp>
        <p:nvSpPr>
          <p:cNvPr id="8" name="Cím 1"/>
          <p:cNvSpPr txBox="1">
            <a:spLocks/>
          </p:cNvSpPr>
          <p:nvPr/>
        </p:nvSpPr>
        <p:spPr>
          <a:xfrm>
            <a:off x="215869" y="286917"/>
            <a:ext cx="3732877" cy="491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TECHNOLÓGIÁK</a:t>
            </a:r>
            <a:endParaRPr lang="hu-H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76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20"/>
          <p:cNvSpPr/>
          <p:nvPr/>
        </p:nvSpPr>
        <p:spPr>
          <a:xfrm>
            <a:off x="5466806" y="668340"/>
            <a:ext cx="3680369" cy="4119846"/>
          </a:xfrm>
          <a:prstGeom prst="parallelogram">
            <a:avLst>
              <a:gd name="adj" fmla="val 73298"/>
            </a:avLst>
          </a:prstGeom>
          <a:solidFill>
            <a:srgbClr val="325A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5388" y="1528263"/>
            <a:ext cx="3780000" cy="2535737"/>
          </a:xfrm>
          <a:prstGeom prst="rect">
            <a:avLst/>
          </a:prstGeom>
          <a:ln w="127000">
            <a:solidFill>
              <a:schemeClr val="bg1"/>
            </a:solidFill>
          </a:ln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04347" y="1067633"/>
            <a:ext cx="6738206" cy="31085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62229" eaLnBrk="0" hangingPunct="0">
              <a:lnSpc>
                <a:spcPct val="140000"/>
              </a:lnSpc>
              <a:buClr>
                <a:srgbClr val="75C043"/>
              </a:buClr>
              <a:buSzPct val="80000"/>
            </a:pPr>
            <a:r>
              <a:rPr lang="hu-HU" sz="1400" b="1" dirty="0" smtClean="0">
                <a:solidFill>
                  <a:srgbClr val="325AA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Tamponbélyegzés (</a:t>
            </a:r>
            <a:r>
              <a:rPr lang="hu-HU" sz="1400" dirty="0">
                <a:solidFill>
                  <a:srgbClr val="325AA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logók, szimbólumok, feliratok, </a:t>
            </a:r>
            <a:r>
              <a:rPr lang="hu-HU" sz="1400" dirty="0" smtClean="0">
                <a:solidFill>
                  <a:srgbClr val="325AA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grafikák)</a:t>
            </a:r>
            <a:endParaRPr lang="hu-HU" sz="1400" b="1" dirty="0">
              <a:solidFill>
                <a:srgbClr val="325AA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285836" indent="-285836" defTabSz="762229" eaLnBrk="0" hangingPunct="0">
              <a:lnSpc>
                <a:spcPct val="14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szabványos és egyedi </a:t>
            </a:r>
            <a:r>
              <a:rPr lang="hu-HU" sz="14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tamponnyomók –                                                            körasztalos</a:t>
            </a:r>
            <a:r>
              <a:rPr lang="hu-HU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4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fröccsgéphez integrált gépek</a:t>
            </a:r>
          </a:p>
          <a:p>
            <a:pPr marL="285836" indent="-285836" defTabSz="762229" eaLnBrk="0" hangingPunct="0">
              <a:lnSpc>
                <a:spcPct val="14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komplett </a:t>
            </a:r>
            <a:r>
              <a:rPr lang="hu-HU" sz="1400" dirty="0" err="1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tamponozósorok</a:t>
            </a:r>
            <a:endParaRPr lang="hu-HU" sz="1400" dirty="0">
              <a:solidFill>
                <a:srgbClr val="325A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836" indent="-285836" defTabSz="762229" eaLnBrk="0" hangingPunct="0">
              <a:lnSpc>
                <a:spcPct val="14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és több színnyomás</a:t>
            </a:r>
          </a:p>
          <a:p>
            <a:pPr marL="285836" indent="-285836" defTabSz="762229" eaLnBrk="0" hangingPunct="0">
              <a:lnSpc>
                <a:spcPct val="14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nyílt és zárt </a:t>
            </a:r>
            <a:r>
              <a:rPr lang="hu-HU" sz="14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rendszer</a:t>
            </a:r>
            <a:endParaRPr lang="hu-HU" sz="1400" dirty="0">
              <a:solidFill>
                <a:srgbClr val="325A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836" indent="-285836" defTabSz="762229" eaLnBrk="0" hangingPunct="0">
              <a:lnSpc>
                <a:spcPct val="14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különféle alapanyagokra (PP, ABS, PBT, SAN)</a:t>
            </a:r>
          </a:p>
          <a:p>
            <a:pPr marL="285836" indent="-285836" defTabSz="762229" eaLnBrk="0" hangingPunct="0">
              <a:lnSpc>
                <a:spcPct val="14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sík és görbe felületre</a:t>
            </a:r>
          </a:p>
          <a:p>
            <a:pPr marL="285836" indent="-285836" defTabSz="762229" eaLnBrk="0" hangingPunct="0">
              <a:lnSpc>
                <a:spcPct val="14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előkezelés – lángolás, koronázás</a:t>
            </a:r>
          </a:p>
          <a:p>
            <a:pPr marL="285836" indent="-285836" defTabSz="762229" eaLnBrk="0" hangingPunct="0">
              <a:lnSpc>
                <a:spcPct val="140000"/>
              </a:lnSpc>
              <a:buClr>
                <a:srgbClr val="75C043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sz="1400" dirty="0" err="1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hu-HU" sz="1400" dirty="0" err="1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</a:t>
            </a:r>
            <a:r>
              <a:rPr lang="hu-HU" sz="1400" dirty="0" smtClean="0">
                <a:solidFill>
                  <a:srgbClr val="32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készítés</a:t>
            </a:r>
            <a:endParaRPr lang="hu-HU" sz="1400" dirty="0">
              <a:solidFill>
                <a:srgbClr val="325A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67390" y="272325"/>
            <a:ext cx="5351648" cy="520920"/>
          </a:xfrm>
          <a:prstGeom prst="rect">
            <a:avLst/>
          </a:prstGeom>
        </p:spPr>
      </p:pic>
      <p:sp>
        <p:nvSpPr>
          <p:cNvPr id="8" name="Cím 1"/>
          <p:cNvSpPr txBox="1">
            <a:spLocks/>
          </p:cNvSpPr>
          <p:nvPr/>
        </p:nvSpPr>
        <p:spPr>
          <a:xfrm>
            <a:off x="215869" y="286917"/>
            <a:ext cx="3732877" cy="491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TECHNOLÓGIÁK</a:t>
            </a:r>
            <a:endParaRPr lang="hu-H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2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52580</TotalTime>
  <Words>586</Words>
  <Application>Microsoft Office PowerPoint</Application>
  <PresentationFormat>Egyéni</PresentationFormat>
  <Paragraphs>189</Paragraphs>
  <Slides>20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Wingdings</vt:lpstr>
      <vt:lpstr>Office Theme</vt:lpstr>
      <vt:lpstr>VT ElektroPlast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KÖSZÖNÖM FIGYELMÜKET!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címe</dc:title>
  <dc:creator>PR</dc:creator>
  <cp:lastModifiedBy>Balogh Dominika</cp:lastModifiedBy>
  <cp:revision>502</cp:revision>
  <cp:lastPrinted>2020-03-06T15:54:59Z</cp:lastPrinted>
  <dcterms:created xsi:type="dcterms:W3CDTF">2019-04-04T16:17:21Z</dcterms:created>
  <dcterms:modified xsi:type="dcterms:W3CDTF">2021-01-08T14:31:15Z</dcterms:modified>
</cp:coreProperties>
</file>